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  <p:sldMasterId id="2147483684" r:id="rId3"/>
  </p:sldMasterIdLst>
  <p:notesMasterIdLst>
    <p:notesMasterId r:id="rId19"/>
  </p:notesMasterIdLst>
  <p:sldIdLst>
    <p:sldId id="260" r:id="rId4"/>
    <p:sldId id="268" r:id="rId5"/>
    <p:sldId id="261" r:id="rId6"/>
    <p:sldId id="262" r:id="rId7"/>
    <p:sldId id="263" r:id="rId8"/>
    <p:sldId id="264" r:id="rId9"/>
    <p:sldId id="265" r:id="rId10"/>
    <p:sldId id="266" r:id="rId11"/>
    <p:sldId id="269" r:id="rId12"/>
    <p:sldId id="272" r:id="rId13"/>
    <p:sldId id="271" r:id="rId14"/>
    <p:sldId id="273" r:id="rId15"/>
    <p:sldId id="276" r:id="rId16"/>
    <p:sldId id="274" r:id="rId17"/>
    <p:sldId id="275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95"/>
    <p:restoredTop sz="94714"/>
  </p:normalViewPr>
  <p:slideViewPr>
    <p:cSldViewPr snapToGrid="0" snapToObjects="1">
      <p:cViewPr>
        <p:scale>
          <a:sx n="69" d="100"/>
          <a:sy n="69" d="100"/>
        </p:scale>
        <p:origin x="1056" y="19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6429D7-58BE-204F-AB5E-C1ECB828842E}" type="datetimeFigureOut">
              <a:rPr lang="en-US" smtClean="0"/>
              <a:t>8/6/19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571D29-365F-B442-B0DB-33F8392BF1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4948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39A058-F5AB-D241-BAD1-33D1B1351E6C}" type="slidenum">
              <a:rPr lang="en-US" smtClean="0">
                <a:solidFill>
                  <a:prstClr val="black"/>
                </a:solidFill>
              </a:rPr>
              <a:pPr/>
              <a:t>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71192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DCB3B-EE71-AC48-9EE4-0A73020A966A}" type="datetimeFigureOut">
              <a:rPr lang="en-US" smtClean="0"/>
              <a:t>8/6/19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81AD98-A501-E442-8416-DA15104ACE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8590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DCB3B-EE71-AC48-9EE4-0A73020A966A}" type="datetimeFigureOut">
              <a:rPr lang="en-US" smtClean="0"/>
              <a:t>8/6/19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81AD98-A501-E442-8416-DA15104ACE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137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DCB3B-EE71-AC48-9EE4-0A73020A966A}" type="datetimeFigureOut">
              <a:rPr lang="en-US" smtClean="0"/>
              <a:t>8/6/19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81AD98-A501-E442-8416-DA15104ACE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4041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4335A-1624-7644-BC84-B63D1A44B82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8/6/19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8E861-3988-DA45-BBD3-7F5DD7B8784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4335A-1624-7644-BC84-B63D1A44B82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8/6/19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8E861-3988-DA45-BBD3-7F5DD7B8784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4335A-1624-7644-BC84-B63D1A44B82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8/6/19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8E861-3988-DA45-BBD3-7F5DD7B8784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4335A-1624-7644-BC84-B63D1A44B82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8/6/19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8E861-3988-DA45-BBD3-7F5DD7B8784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4335A-1624-7644-BC84-B63D1A44B82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8/6/19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8E861-3988-DA45-BBD3-7F5DD7B8784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4335A-1624-7644-BC84-B63D1A44B82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8/6/19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8E861-3988-DA45-BBD3-7F5DD7B8784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4335A-1624-7644-BC84-B63D1A44B82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8/6/19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8E861-3988-DA45-BBD3-7F5DD7B8784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4335A-1624-7644-BC84-B63D1A44B82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8/6/19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8E861-3988-DA45-BBD3-7F5DD7B8784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DCB3B-EE71-AC48-9EE4-0A73020A966A}" type="datetimeFigureOut">
              <a:rPr lang="en-US" smtClean="0"/>
              <a:t>8/6/19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81AD98-A501-E442-8416-DA15104ACE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19805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4335A-1624-7644-BC84-B63D1A44B82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8/6/19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8E861-3988-DA45-BBD3-7F5DD7B8784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4335A-1624-7644-BC84-B63D1A44B82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8/6/19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8E861-3988-DA45-BBD3-7F5DD7B8784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4335A-1624-7644-BC84-B63D1A44B82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8/6/19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8E861-3988-DA45-BBD3-7F5DD7B8784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4335A-1624-7644-BC84-B63D1A44B82C}" type="datetimeFigureOut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8/6/19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8E861-3988-DA45-BBD3-7F5DD7B87848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4335A-1624-7644-BC84-B63D1A44B82C}" type="datetimeFigureOut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8/6/19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8E861-3988-DA45-BBD3-7F5DD7B87848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4335A-1624-7644-BC84-B63D1A44B82C}" type="datetimeFigureOut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8/6/19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8E861-3988-DA45-BBD3-7F5DD7B87848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4335A-1624-7644-BC84-B63D1A44B82C}" type="datetimeFigureOut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8/6/19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8E861-3988-DA45-BBD3-7F5DD7B87848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4335A-1624-7644-BC84-B63D1A44B82C}" type="datetimeFigureOut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8/6/19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8E861-3988-DA45-BBD3-7F5DD7B87848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4335A-1624-7644-BC84-B63D1A44B82C}" type="datetimeFigureOut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8/6/19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8E861-3988-DA45-BBD3-7F5DD7B87848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4335A-1624-7644-BC84-B63D1A44B82C}" type="datetimeFigureOut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8/6/19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8E861-3988-DA45-BBD3-7F5DD7B87848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DCB3B-EE71-AC48-9EE4-0A73020A966A}" type="datetimeFigureOut">
              <a:rPr lang="en-US" smtClean="0"/>
              <a:t>8/6/19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81AD98-A501-E442-8416-DA15104ACE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71817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4335A-1624-7644-BC84-B63D1A44B82C}" type="datetimeFigureOut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8/6/19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8E861-3988-DA45-BBD3-7F5DD7B87848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4335A-1624-7644-BC84-B63D1A44B82C}" type="datetimeFigureOut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8/6/19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8E861-3988-DA45-BBD3-7F5DD7B87848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4335A-1624-7644-BC84-B63D1A44B82C}" type="datetimeFigureOut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8/6/19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8E861-3988-DA45-BBD3-7F5DD7B87848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4335A-1624-7644-BC84-B63D1A44B82C}" type="datetimeFigureOut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8/6/19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8E861-3988-DA45-BBD3-7F5DD7B87848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DCB3B-EE71-AC48-9EE4-0A73020A966A}" type="datetimeFigureOut">
              <a:rPr lang="en-US" smtClean="0"/>
              <a:t>8/6/19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81AD98-A501-E442-8416-DA15104ACE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6401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DCB3B-EE71-AC48-9EE4-0A73020A966A}" type="datetimeFigureOut">
              <a:rPr lang="en-US" smtClean="0"/>
              <a:t>8/6/19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81AD98-A501-E442-8416-DA15104ACE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9762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DCB3B-EE71-AC48-9EE4-0A73020A966A}" type="datetimeFigureOut">
              <a:rPr lang="en-US" smtClean="0"/>
              <a:t>8/6/19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81AD98-A501-E442-8416-DA15104ACE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4055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DCB3B-EE71-AC48-9EE4-0A73020A966A}" type="datetimeFigureOut">
              <a:rPr lang="en-US" smtClean="0"/>
              <a:t>8/6/19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81AD98-A501-E442-8416-DA15104ACE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3343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DCB3B-EE71-AC48-9EE4-0A73020A966A}" type="datetimeFigureOut">
              <a:rPr lang="en-US" smtClean="0"/>
              <a:t>8/6/19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81AD98-A501-E442-8416-DA15104ACE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2758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DCB3B-EE71-AC48-9EE4-0A73020A966A}" type="datetimeFigureOut">
              <a:rPr lang="en-US" smtClean="0"/>
              <a:t>8/6/19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81AD98-A501-E442-8416-DA15104ACE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1242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3.xml"/><Relationship Id="rId12" Type="http://schemas.openxmlformats.org/officeDocument/2006/relationships/theme" Target="../theme/theme3.xml"/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BDCB3B-EE71-AC48-9EE4-0A73020A966A}" type="datetimeFigureOut">
              <a:rPr lang="en-US" smtClean="0"/>
              <a:t>8/6/19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81AD98-A501-E442-8416-DA15104ACE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9306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C4335A-1624-7644-BC84-B63D1A44B82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8/6/19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A8E861-3988-DA45-BBD3-7F5DD7B8784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2619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tx1"/>
          </a:solidFill>
          <a:latin typeface="SF Pro Display" charset="0"/>
          <a:ea typeface="SF Pro Display" charset="0"/>
          <a:cs typeface="SF Pro Display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SF Pro Text" charset="0"/>
          <a:ea typeface="SF Pro Text" charset="0"/>
          <a:cs typeface="SF Pro Text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SF Pro Text" charset="0"/>
          <a:ea typeface="SF Pro Text" charset="0"/>
          <a:cs typeface="SF Pro Text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SF Pro Text" charset="0"/>
          <a:ea typeface="SF Pro Text" charset="0"/>
          <a:cs typeface="SF Pro Text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SF Pro Text" charset="0"/>
          <a:ea typeface="SF Pro Text" charset="0"/>
          <a:cs typeface="SF Pro Text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SF Pro Text" charset="0"/>
          <a:ea typeface="SF Pro Text" charset="0"/>
          <a:cs typeface="SF Pro Tex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C4335A-1624-7644-BC84-B63D1A44B82C}" type="datetimeFigureOut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8/6/19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A8E861-3988-DA45-BBD3-7F5DD7B87848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62884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tx1"/>
          </a:solidFill>
          <a:latin typeface="SF Pro Display" charset="0"/>
          <a:ea typeface="SF Pro Display" charset="0"/>
          <a:cs typeface="SF Pro Display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SF Pro Text" charset="0"/>
          <a:ea typeface="SF Pro Text" charset="0"/>
          <a:cs typeface="SF Pro Text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SF Pro Text" charset="0"/>
          <a:ea typeface="SF Pro Text" charset="0"/>
          <a:cs typeface="SF Pro Text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SF Pro Text" charset="0"/>
          <a:ea typeface="SF Pro Text" charset="0"/>
          <a:cs typeface="SF Pro Text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SF Pro Text" charset="0"/>
          <a:ea typeface="SF Pro Text" charset="0"/>
          <a:cs typeface="SF Pro Text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SF Pro Text" charset="0"/>
          <a:ea typeface="SF Pro Text" charset="0"/>
          <a:cs typeface="SF Pro Tex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6.jpeg"/><Relationship Id="rId3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jpeg"/><Relationship Id="rId6" Type="http://schemas.openxmlformats.org/officeDocument/2006/relationships/image" Target="../media/image8.png"/><Relationship Id="rId7" Type="http://schemas.openxmlformats.org/officeDocument/2006/relationships/image" Target="../media/image9.jpeg"/><Relationship Id="rId8" Type="http://schemas.openxmlformats.org/officeDocument/2006/relationships/image" Target="../media/image10.jpeg"/><Relationship Id="rId9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2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2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568342" y="4450459"/>
            <a:ext cx="3852227" cy="1084490"/>
            <a:chOff x="4097619" y="2838195"/>
            <a:chExt cx="3852227" cy="108449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97619" y="2838195"/>
              <a:ext cx="1008289" cy="1008289"/>
            </a:xfrm>
            <a:prstGeom prst="rect">
              <a:avLst/>
            </a:prstGeom>
          </p:spPr>
        </p:pic>
        <p:sp>
          <p:nvSpPr>
            <p:cNvPr id="6" name="TextBox 5"/>
            <p:cNvSpPr txBox="1">
              <a:spLocks noChangeAspect="1"/>
            </p:cNvSpPr>
            <p:nvPr/>
          </p:nvSpPr>
          <p:spPr>
            <a:xfrm>
              <a:off x="5386324" y="2907022"/>
              <a:ext cx="2563522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b="1" dirty="0" smtClean="0">
                  <a:latin typeface="SF Pro Display" charset="0"/>
                  <a:ea typeface="SF Pro Display" charset="0"/>
                  <a:cs typeface="SF Pro Display" charset="0"/>
                </a:rPr>
                <a:t>Enable</a:t>
              </a:r>
              <a:endParaRPr lang="en-US" sz="4000" b="1" dirty="0">
                <a:latin typeface="SF Pro Display" charset="0"/>
                <a:ea typeface="SF Pro Display" charset="0"/>
                <a:cs typeface="SF Pro Display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469898" y="5516263"/>
            <a:ext cx="6673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F Pro Text" charset="0"/>
                <a:ea typeface="SF Pro Text" charset="0"/>
                <a:cs typeface="SF Pro Text" charset="0"/>
              </a:rPr>
              <a:t>Creating opportunity through peer-to-peer </a:t>
            </a:r>
            <a:r>
              <a:rPr lang="en-US" dirty="0" err="1" smtClean="0">
                <a:latin typeface="SF Pro Text" charset="0"/>
                <a:ea typeface="SF Pro Text" charset="0"/>
                <a:cs typeface="SF Pro Text" charset="0"/>
              </a:rPr>
              <a:t>stablecoin</a:t>
            </a:r>
            <a:r>
              <a:rPr lang="en-US" dirty="0" smtClean="0">
                <a:latin typeface="SF Pro Text" charset="0"/>
                <a:ea typeface="SF Pro Text" charset="0"/>
                <a:cs typeface="SF Pro Text" charset="0"/>
              </a:rPr>
              <a:t> loans</a:t>
            </a:r>
            <a:endParaRPr lang="en-US" dirty="0">
              <a:latin typeface="SF Pro Text" charset="0"/>
              <a:ea typeface="SF Pro Text" charset="0"/>
              <a:cs typeface="SF Pro Text" charset="0"/>
            </a:endParaRPr>
          </a:p>
        </p:txBody>
      </p:sp>
      <p:pic>
        <p:nvPicPr>
          <p:cNvPr id="1028" name="Picture 4" descr="https://enable-loans-staging.herokuapp.com/static/media/world_dotted_map.8095d16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7816" y="961813"/>
            <a:ext cx="6631142" cy="3749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905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360217" y="235528"/>
            <a:ext cx="6373091" cy="9698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SF Pro Display" charset="0"/>
                <a:ea typeface="SF Pro Display" charset="0"/>
                <a:cs typeface="SF Pro Display" charset="0"/>
              </a:defRPr>
            </a:lvl1pPr>
          </a:lstStyle>
          <a:p>
            <a:r>
              <a:rPr lang="en-US" smtClean="0"/>
              <a:t>Reputation as collateral</a:t>
            </a:r>
            <a:endParaRPr lang="en-US" dirty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360217" y="1038947"/>
            <a:ext cx="9144000" cy="4989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F Pro Text" charset="0"/>
                <a:ea typeface="SF Pro Text" charset="0"/>
                <a:cs typeface="SF Pro Tex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F Pro Text" charset="0"/>
                <a:ea typeface="SF Pro Text" charset="0"/>
                <a:cs typeface="SF Pro Tex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F Pro Text" charset="0"/>
                <a:ea typeface="SF Pro Text" charset="0"/>
                <a:cs typeface="SF Pro Tex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F Pro Text" charset="0"/>
                <a:ea typeface="SF Pro Text" charset="0"/>
                <a:cs typeface="SF Pro Tex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F Pro Text" charset="0"/>
                <a:ea typeface="SF Pro Text" charset="0"/>
                <a:cs typeface="SF Pro Tex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smtClean="0"/>
              <a:t>Mimicking informal systems of trust in emerging markets</a:t>
            </a:r>
            <a:endParaRPr lang="en-US" sz="2000" dirty="0"/>
          </a:p>
        </p:txBody>
      </p:sp>
      <p:pic>
        <p:nvPicPr>
          <p:cNvPr id="2050" name="Picture 2" descr="mage result for compound finance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004" y="2799909"/>
            <a:ext cx="2003434" cy="1148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7379" y="3024829"/>
            <a:ext cx="1528977" cy="67577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212724" y="4672089"/>
            <a:ext cx="3587427" cy="80021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prstClr val="black"/>
                </a:solidFill>
                <a:latin typeface="SF Pro Text" charset="0"/>
                <a:ea typeface="SF Pro Text" charset="0"/>
                <a:cs typeface="SF Pro Text" charset="0"/>
              </a:rPr>
              <a:t>Unable to put up collateral</a:t>
            </a:r>
            <a:br>
              <a:rPr lang="en-US" b="1" dirty="0" smtClean="0">
                <a:solidFill>
                  <a:prstClr val="black"/>
                </a:solidFill>
                <a:latin typeface="SF Pro Text" charset="0"/>
                <a:ea typeface="SF Pro Text" charset="0"/>
                <a:cs typeface="SF Pro Text" charset="0"/>
              </a:rPr>
            </a:br>
            <a:r>
              <a:rPr lang="en-US" sz="1400" dirty="0" smtClean="0">
                <a:solidFill>
                  <a:prstClr val="black"/>
                </a:solidFill>
                <a:latin typeface="SF Pro Text" charset="0"/>
                <a:ea typeface="SF Pro Text" charset="0"/>
                <a:cs typeface="SF Pro Text" charset="0"/>
              </a:rPr>
              <a:t>Insufficient current wealth to buy and hold crypto</a:t>
            </a:r>
            <a:endParaRPr lang="en-US" sz="1400" b="1" dirty="0">
              <a:solidFill>
                <a:prstClr val="black"/>
              </a:solidFill>
              <a:latin typeface="SF Pro Text" charset="0"/>
              <a:ea typeface="SF Pro Text" charset="0"/>
              <a:cs typeface="SF Pro Text" charset="0"/>
            </a:endParaRPr>
          </a:p>
        </p:txBody>
      </p:sp>
      <p:cxnSp>
        <p:nvCxnSpPr>
          <p:cNvPr id="21" name="Straight Arrow Connector 20"/>
          <p:cNvCxnSpPr>
            <a:stCxn id="20" idx="0"/>
          </p:cNvCxnSpPr>
          <p:nvPr/>
        </p:nvCxnSpPr>
        <p:spPr>
          <a:xfrm flipV="1">
            <a:off x="3006438" y="3831447"/>
            <a:ext cx="0" cy="8406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6168409" y="2059883"/>
            <a:ext cx="4471882" cy="80021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prstClr val="black"/>
                </a:solidFill>
                <a:latin typeface="SF Pro Text" charset="0"/>
                <a:ea typeface="SF Pro Text" charset="0"/>
                <a:cs typeface="SF Pro Text" charset="0"/>
              </a:rPr>
              <a:t>Philippines</a:t>
            </a:r>
            <a:br>
              <a:rPr lang="en-US" b="1" dirty="0" smtClean="0">
                <a:solidFill>
                  <a:prstClr val="black"/>
                </a:solidFill>
                <a:latin typeface="SF Pro Text" charset="0"/>
                <a:ea typeface="SF Pro Text" charset="0"/>
                <a:cs typeface="SF Pro Text" charset="0"/>
              </a:rPr>
            </a:br>
            <a:r>
              <a:rPr lang="en-US" sz="1400" dirty="0" smtClean="0">
                <a:solidFill>
                  <a:prstClr val="black"/>
                </a:solidFill>
                <a:latin typeface="SF Pro Text" charset="0"/>
                <a:ea typeface="SF Pro Text" charset="0"/>
                <a:cs typeface="SF Pro Text" charset="0"/>
              </a:rPr>
              <a:t>Lenders will hold ATM cards of borrowers and their PIN as “collateral”</a:t>
            </a:r>
            <a:endParaRPr lang="en-US" sz="1400" b="1" dirty="0">
              <a:solidFill>
                <a:prstClr val="black"/>
              </a:solidFill>
              <a:latin typeface="SF Pro Text" charset="0"/>
              <a:ea typeface="SF Pro Text" charset="0"/>
              <a:cs typeface="SF Pro Text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168409" y="3316275"/>
            <a:ext cx="4471882" cy="80021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prstClr val="black"/>
                </a:solidFill>
                <a:latin typeface="SF Pro Text" charset="0"/>
                <a:ea typeface="SF Pro Text" charset="0"/>
                <a:cs typeface="SF Pro Text" charset="0"/>
              </a:rPr>
              <a:t>Cambodia</a:t>
            </a:r>
            <a:br>
              <a:rPr lang="en-US" b="1" dirty="0" smtClean="0">
                <a:solidFill>
                  <a:prstClr val="black"/>
                </a:solidFill>
                <a:latin typeface="SF Pro Text" charset="0"/>
                <a:ea typeface="SF Pro Text" charset="0"/>
                <a:cs typeface="SF Pro Text" charset="0"/>
              </a:rPr>
            </a:br>
            <a:r>
              <a:rPr lang="en-US" sz="1400" dirty="0" smtClean="0">
                <a:solidFill>
                  <a:prstClr val="black"/>
                </a:solidFill>
                <a:latin typeface="SF Pro Text" charset="0"/>
                <a:ea typeface="SF Pro Text" charset="0"/>
                <a:cs typeface="SF Pro Text" charset="0"/>
              </a:rPr>
              <a:t>Multi-finance companies </a:t>
            </a:r>
            <a:r>
              <a:rPr lang="en-US" sz="1400" smtClean="0">
                <a:solidFill>
                  <a:prstClr val="black"/>
                </a:solidFill>
                <a:latin typeface="SF Pro Text" charset="0"/>
                <a:ea typeface="SF Pro Text" charset="0"/>
                <a:cs typeface="SF Pro Text" charset="0"/>
              </a:rPr>
              <a:t>make loans public if </a:t>
            </a:r>
            <a:r>
              <a:rPr lang="en-US" sz="1400" dirty="0" smtClean="0">
                <a:solidFill>
                  <a:prstClr val="black"/>
                </a:solidFill>
                <a:latin typeface="SF Pro Text" charset="0"/>
                <a:ea typeface="SF Pro Text" charset="0"/>
                <a:cs typeface="SF Pro Text" charset="0"/>
              </a:rPr>
              <a:t>borrower cannot post collateral</a:t>
            </a:r>
            <a:endParaRPr lang="en-US" sz="1400" b="1" dirty="0">
              <a:solidFill>
                <a:prstClr val="black"/>
              </a:solidFill>
              <a:latin typeface="SF Pro Text" charset="0"/>
              <a:ea typeface="SF Pro Text" charset="0"/>
              <a:cs typeface="SF Pro Text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168409" y="4672089"/>
            <a:ext cx="4471882" cy="80021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err="1" smtClean="0">
                <a:solidFill>
                  <a:prstClr val="black"/>
                </a:solidFill>
                <a:latin typeface="SF Pro Text" charset="0"/>
                <a:ea typeface="SF Pro Text" charset="0"/>
                <a:cs typeface="SF Pro Text" charset="0"/>
              </a:rPr>
              <a:t>DeFi</a:t>
            </a:r>
            <a:r>
              <a:rPr lang="en-US" b="1" dirty="0" smtClean="0">
                <a:solidFill>
                  <a:prstClr val="black"/>
                </a:solidFill>
                <a:latin typeface="SF Pro Text" charset="0"/>
                <a:ea typeface="SF Pro Text" charset="0"/>
                <a:cs typeface="SF Pro Text" charset="0"/>
              </a:rPr>
              <a:t> Space?</a:t>
            </a:r>
            <a:br>
              <a:rPr lang="en-US" b="1" dirty="0" smtClean="0">
                <a:solidFill>
                  <a:prstClr val="black"/>
                </a:solidFill>
                <a:latin typeface="SF Pro Text" charset="0"/>
                <a:ea typeface="SF Pro Text" charset="0"/>
                <a:cs typeface="SF Pro Text" charset="0"/>
              </a:rPr>
            </a:br>
            <a:r>
              <a:rPr lang="en-US" sz="1400" dirty="0" smtClean="0">
                <a:solidFill>
                  <a:prstClr val="black"/>
                </a:solidFill>
                <a:latin typeface="SF Pro Text" charset="0"/>
                <a:ea typeface="SF Pro Text" charset="0"/>
                <a:cs typeface="SF Pro Text" charset="0"/>
              </a:rPr>
              <a:t>What would ”reputation-as-collateral” look like in the </a:t>
            </a:r>
            <a:r>
              <a:rPr lang="en-US" sz="1400" dirty="0" err="1" smtClean="0">
                <a:solidFill>
                  <a:prstClr val="black"/>
                </a:solidFill>
                <a:latin typeface="SF Pro Text" charset="0"/>
                <a:ea typeface="SF Pro Text" charset="0"/>
                <a:cs typeface="SF Pro Text" charset="0"/>
              </a:rPr>
              <a:t>DeFi</a:t>
            </a:r>
            <a:r>
              <a:rPr lang="en-US" sz="1400" dirty="0" smtClean="0">
                <a:solidFill>
                  <a:prstClr val="black"/>
                </a:solidFill>
                <a:latin typeface="SF Pro Text" charset="0"/>
                <a:ea typeface="SF Pro Text" charset="0"/>
                <a:cs typeface="SF Pro Text" charset="0"/>
              </a:rPr>
              <a:t> space?</a:t>
            </a:r>
            <a:endParaRPr lang="en-US" sz="1400" b="1" dirty="0">
              <a:solidFill>
                <a:prstClr val="black"/>
              </a:solidFill>
              <a:latin typeface="SF Pro Text" charset="0"/>
              <a:ea typeface="SF Pro Text" charset="0"/>
              <a:cs typeface="SF Pro Tex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8706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4" grpId="0" animBg="1"/>
      <p:bldP spid="26" grpId="0" animBg="1"/>
      <p:bldP spid="2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b="83244"/>
          <a:stretch/>
        </p:blipFill>
        <p:spPr>
          <a:xfrm>
            <a:off x="2665917" y="2008765"/>
            <a:ext cx="6904521" cy="413178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68794" y="2551228"/>
            <a:ext cx="2761203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latin typeface="SF Pro Display" charset="0"/>
                <a:ea typeface="SF Pro Display" charset="0"/>
                <a:cs typeface="SF Pro Display" charset="0"/>
              </a:rPr>
              <a:t>Identity-as-collateral</a:t>
            </a:r>
          </a:p>
          <a:p>
            <a:r>
              <a:rPr lang="en-US" sz="1600" dirty="0" smtClean="0">
                <a:latin typeface="SF Pro Display" charset="0"/>
                <a:ea typeface="SF Pro Display" charset="0"/>
                <a:cs typeface="SF Pro Display" charset="0"/>
              </a:rPr>
              <a:t>Creating a on-chain identity tied to real-world identity allows unsecured lending with identity as collateral</a:t>
            </a:r>
            <a:endParaRPr lang="en-US" sz="1600" dirty="0">
              <a:latin typeface="SF Pro Display" charset="0"/>
              <a:ea typeface="SF Pro Display" charset="0"/>
              <a:cs typeface="SF Pro Display" charset="0"/>
            </a:endParaRPr>
          </a:p>
        </p:txBody>
      </p:sp>
      <p:cxnSp>
        <p:nvCxnSpPr>
          <p:cNvPr id="27" name="Straight Arrow Connector 26"/>
          <p:cNvCxnSpPr>
            <a:stCxn id="8" idx="2"/>
          </p:cNvCxnSpPr>
          <p:nvPr/>
        </p:nvCxnSpPr>
        <p:spPr>
          <a:xfrm>
            <a:off x="1749396" y="3936223"/>
            <a:ext cx="1483840" cy="4546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9029352" y="3252051"/>
            <a:ext cx="2838209" cy="11387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latin typeface="SF Pro Display" charset="0"/>
                <a:ea typeface="SF Pro Display" charset="0"/>
                <a:cs typeface="SF Pro Display" charset="0"/>
              </a:rPr>
              <a:t>Social Attestation</a:t>
            </a:r>
          </a:p>
          <a:p>
            <a:r>
              <a:rPr lang="en-US" sz="1600" dirty="0" smtClean="0">
                <a:latin typeface="SF Pro Display" charset="0"/>
                <a:ea typeface="SF Pro Display" charset="0"/>
                <a:cs typeface="SF Pro Display" charset="0"/>
              </a:rPr>
              <a:t>Other verified identities can attest for borrower, develop a richer credit profile</a:t>
            </a:r>
            <a:endParaRPr lang="en-US" sz="1600" dirty="0">
              <a:latin typeface="SF Pro Display" charset="0"/>
              <a:ea typeface="SF Pro Display" charset="0"/>
              <a:cs typeface="SF Pro Display" charset="0"/>
            </a:endParaRPr>
          </a:p>
        </p:txBody>
      </p:sp>
      <p:cxnSp>
        <p:nvCxnSpPr>
          <p:cNvPr id="11" name="Straight Arrow Connector 10"/>
          <p:cNvCxnSpPr>
            <a:stCxn id="10" idx="1"/>
          </p:cNvCxnSpPr>
          <p:nvPr/>
        </p:nvCxnSpPr>
        <p:spPr>
          <a:xfrm flipH="1">
            <a:off x="7743562" y="3821438"/>
            <a:ext cx="1285790" cy="5437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AutoShape 2" descr="Box Logo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360217" y="235528"/>
            <a:ext cx="10295342" cy="9698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SF Pro Display" charset="0"/>
                <a:ea typeface="SF Pro Display" charset="0"/>
                <a:cs typeface="SF Pro Display" charset="0"/>
              </a:defRPr>
            </a:lvl1pPr>
          </a:lstStyle>
          <a:p>
            <a:r>
              <a:rPr lang="en-US" dirty="0" smtClean="0"/>
              <a:t>Social Credit as collateral</a:t>
            </a:r>
            <a:endParaRPr lang="en-US" dirty="0"/>
          </a:p>
        </p:txBody>
      </p:sp>
      <p:sp>
        <p:nvSpPr>
          <p:cNvPr id="15" name="Subtitle 2"/>
          <p:cNvSpPr txBox="1">
            <a:spLocks/>
          </p:cNvSpPr>
          <p:nvPr/>
        </p:nvSpPr>
        <p:spPr>
          <a:xfrm>
            <a:off x="360217" y="1038947"/>
            <a:ext cx="9144000" cy="4989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F Pro Text" charset="0"/>
                <a:ea typeface="SF Pro Text" charset="0"/>
                <a:cs typeface="SF Pro Tex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F Pro Text" charset="0"/>
                <a:ea typeface="SF Pro Text" charset="0"/>
                <a:cs typeface="SF Pro Tex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F Pro Text" charset="0"/>
                <a:ea typeface="SF Pro Text" charset="0"/>
                <a:cs typeface="SF Pro Tex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F Pro Text" charset="0"/>
                <a:ea typeface="SF Pro Text" charset="0"/>
                <a:cs typeface="SF Pro Tex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F Pro Text" charset="0"/>
                <a:ea typeface="SF Pro Text" charset="0"/>
                <a:cs typeface="SF Pro Tex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smtClean="0"/>
              <a:t>Utilizing social proof and social pressure as collateral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130238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360217" y="235528"/>
            <a:ext cx="6373091" cy="9698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SF Pro Display" charset="0"/>
                <a:ea typeface="SF Pro Display" charset="0"/>
                <a:cs typeface="SF Pro Display" charset="0"/>
              </a:defRPr>
            </a:lvl1pPr>
          </a:lstStyle>
          <a:p>
            <a:r>
              <a:rPr lang="en-US" dirty="0" smtClean="0"/>
              <a:t>Identity</a:t>
            </a:r>
            <a:endParaRPr lang="en-US" dirty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360217" y="1038947"/>
            <a:ext cx="9144000" cy="4989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F Pro Text" charset="0"/>
                <a:ea typeface="SF Pro Text" charset="0"/>
                <a:cs typeface="SF Pro Tex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F Pro Text" charset="0"/>
                <a:ea typeface="SF Pro Text" charset="0"/>
                <a:cs typeface="SF Pro Tex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F Pro Text" charset="0"/>
                <a:ea typeface="SF Pro Text" charset="0"/>
                <a:cs typeface="SF Pro Tex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F Pro Text" charset="0"/>
                <a:ea typeface="SF Pro Text" charset="0"/>
                <a:cs typeface="SF Pro Tex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F Pro Text" charset="0"/>
                <a:ea typeface="SF Pro Text" charset="0"/>
                <a:cs typeface="SF Pro Tex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smtClean="0"/>
              <a:t>Sybil-resistant on-chain identities are still in nascent phases</a:t>
            </a:r>
            <a:endParaRPr lang="en-US" sz="2000" dirty="0"/>
          </a:p>
        </p:txBody>
      </p:sp>
      <p:pic>
        <p:nvPicPr>
          <p:cNvPr id="3074" name="Picture 2" descr="mage result for upor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2036" y="2341274"/>
            <a:ext cx="791689" cy="1108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AutoShape 12" descr="mage result for 3box logo"/>
          <p:cNvSpPr>
            <a:spLocks noChangeAspect="1" noChangeArrowheads="1"/>
          </p:cNvSpPr>
          <p:nvPr/>
        </p:nvSpPr>
        <p:spPr bwMode="auto">
          <a:xfrm>
            <a:off x="3546762" y="70643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8493" y="2628527"/>
            <a:ext cx="1706162" cy="75518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4617" y="2621714"/>
            <a:ext cx="1879600" cy="76200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3851562" y="4325096"/>
            <a:ext cx="4245428" cy="1015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prstClr val="black"/>
                </a:solidFill>
                <a:latin typeface="SF Pro Text" charset="0"/>
                <a:ea typeface="SF Pro Text" charset="0"/>
                <a:cs typeface="SF Pro Text" charset="0"/>
              </a:rPr>
              <a:t>Interim Solution:</a:t>
            </a:r>
            <a:br>
              <a:rPr lang="en-US" b="1" dirty="0" smtClean="0">
                <a:solidFill>
                  <a:prstClr val="black"/>
                </a:solidFill>
                <a:latin typeface="SF Pro Text" charset="0"/>
                <a:ea typeface="SF Pro Text" charset="0"/>
                <a:cs typeface="SF Pro Text" charset="0"/>
              </a:rPr>
            </a:br>
            <a:r>
              <a:rPr lang="en-US" sz="1400" dirty="0" smtClean="0">
                <a:solidFill>
                  <a:prstClr val="black"/>
                </a:solidFill>
                <a:latin typeface="SF Pro Text" charset="0"/>
                <a:ea typeface="SF Pro Text" charset="0"/>
                <a:cs typeface="SF Pro Text" charset="0"/>
              </a:rPr>
              <a:t>Seek borrowers whose professional identities matter and are incentivized to establish creditworthiness</a:t>
            </a:r>
            <a:endParaRPr lang="en-US" sz="1400" b="1" dirty="0">
              <a:solidFill>
                <a:prstClr val="black"/>
              </a:solidFill>
              <a:latin typeface="SF Pro Text" charset="0"/>
              <a:ea typeface="SF Pro Text" charset="0"/>
              <a:cs typeface="SF Pro Tex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4450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AutoShape 2" descr="Box Logo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360217" y="235528"/>
            <a:ext cx="10295342" cy="9698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SF Pro Display" charset="0"/>
                <a:ea typeface="SF Pro Display" charset="0"/>
                <a:cs typeface="SF Pro Display" charset="0"/>
              </a:defRPr>
            </a:lvl1pPr>
          </a:lstStyle>
          <a:p>
            <a:r>
              <a:rPr lang="en-US" dirty="0" smtClean="0"/>
              <a:t>Find prime but underserved borrowers</a:t>
            </a:r>
            <a:endParaRPr lang="en-US" dirty="0"/>
          </a:p>
        </p:txBody>
      </p:sp>
      <p:sp>
        <p:nvSpPr>
          <p:cNvPr id="15" name="Subtitle 2"/>
          <p:cNvSpPr txBox="1">
            <a:spLocks/>
          </p:cNvSpPr>
          <p:nvPr/>
        </p:nvSpPr>
        <p:spPr>
          <a:xfrm>
            <a:off x="360217" y="1038947"/>
            <a:ext cx="9144000" cy="4989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F Pro Text" charset="0"/>
                <a:ea typeface="SF Pro Text" charset="0"/>
                <a:cs typeface="SF Pro Tex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F Pro Text" charset="0"/>
                <a:ea typeface="SF Pro Text" charset="0"/>
                <a:cs typeface="SF Pro Tex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F Pro Text" charset="0"/>
                <a:ea typeface="SF Pro Text" charset="0"/>
                <a:cs typeface="SF Pro Tex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F Pro Text" charset="0"/>
                <a:ea typeface="SF Pro Text" charset="0"/>
                <a:cs typeface="SF Pro Tex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F Pro Text" charset="0"/>
                <a:ea typeface="SF Pro Text" charset="0"/>
                <a:cs typeface="SF Pro Tex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smtClean="0"/>
              <a:t>Providing financial services to higher quality borrowers</a:t>
            </a:r>
            <a:endParaRPr lang="en-US" sz="2000" dirty="0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5262465" y="2008765"/>
            <a:ext cx="6302979" cy="195452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i="0" kern="1200">
                <a:solidFill>
                  <a:schemeClr val="tx1"/>
                </a:solidFill>
                <a:latin typeface="SF Pro Display" charset="0"/>
                <a:ea typeface="SF Pro Display" charset="0"/>
                <a:cs typeface="SF Pro Display" charset="0"/>
              </a:defRPr>
            </a:lvl1pPr>
          </a:lstStyle>
          <a:p>
            <a:pPr algn="r"/>
            <a:r>
              <a:rPr lang="en-US" sz="3300" b="0" dirty="0" smtClean="0"/>
              <a:t>“Credit is fundamentally broken when crossing borders”</a:t>
            </a:r>
            <a:r>
              <a:rPr lang="en-US" sz="1400" b="0" dirty="0" smtClean="0"/>
              <a:t/>
            </a:r>
            <a:br>
              <a:rPr lang="en-US" sz="1400" b="0" dirty="0" smtClean="0"/>
            </a:br>
            <a:r>
              <a:rPr lang="en-US" sz="1400" b="0" dirty="0" smtClean="0"/>
              <a:t/>
            </a:r>
            <a:br>
              <a:rPr lang="en-US" sz="1400" b="0" dirty="0" smtClean="0"/>
            </a:br>
            <a:r>
              <a:rPr lang="en-US" sz="1800" dirty="0" smtClean="0"/>
              <a:t>Cameron Stevens</a:t>
            </a:r>
            <a:br>
              <a:rPr lang="en-US" sz="1800" dirty="0" smtClean="0"/>
            </a:br>
            <a:r>
              <a:rPr lang="en-US" sz="1800" dirty="0" smtClean="0"/>
              <a:t>Founder, Prodigy Finance</a:t>
            </a:r>
            <a:endParaRPr lang="en-US" sz="1800" dirty="0"/>
          </a:p>
        </p:txBody>
      </p:sp>
      <p:pic>
        <p:nvPicPr>
          <p:cNvPr id="16" name="Picture 15" descr="https://enable-loans-staging.herokuapp.com/static/media/world_dotted_map.8095d16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045" y="3816438"/>
            <a:ext cx="3716884" cy="2101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1007449" y="2341274"/>
            <a:ext cx="3587427" cy="129266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prstClr val="black"/>
                </a:solidFill>
                <a:latin typeface="SF Pro Text" charset="0"/>
                <a:ea typeface="SF Pro Text" charset="0"/>
                <a:cs typeface="SF Pro Text" charset="0"/>
              </a:rPr>
              <a:t>Legal Immigrants </a:t>
            </a:r>
            <a:r>
              <a:rPr lang="en-US" b="1" dirty="0" smtClean="0">
                <a:solidFill>
                  <a:prstClr val="black"/>
                </a:solidFill>
                <a:latin typeface="SF Pro Text" charset="0"/>
                <a:ea typeface="SF Pro Text" charset="0"/>
                <a:cs typeface="SF Pro Text" charset="0"/>
              </a:rPr>
              <a:t>have no credit history</a:t>
            </a:r>
            <a:br>
              <a:rPr lang="en-US" b="1" dirty="0" smtClean="0">
                <a:solidFill>
                  <a:prstClr val="black"/>
                </a:solidFill>
                <a:latin typeface="SF Pro Text" charset="0"/>
                <a:ea typeface="SF Pro Text" charset="0"/>
                <a:cs typeface="SF Pro Text" charset="0"/>
              </a:rPr>
            </a:br>
            <a:r>
              <a:rPr lang="en-US" sz="1400" dirty="0" smtClean="0">
                <a:solidFill>
                  <a:prstClr val="black"/>
                </a:solidFill>
                <a:latin typeface="SF Pro Text" charset="0"/>
                <a:ea typeface="SF Pro Text" charset="0"/>
                <a:cs typeface="SF Pro Text" charset="0"/>
              </a:rPr>
              <a:t>Credit score and financial reputation in Indonesia doesn’t follow Ines to the US, </a:t>
            </a:r>
            <a:r>
              <a:rPr lang="en-US" sz="1400" dirty="0" smtClean="0">
                <a:solidFill>
                  <a:prstClr val="black"/>
                </a:solidFill>
                <a:latin typeface="SF Pro Text" charset="0"/>
                <a:ea typeface="SF Pro Text" charset="0"/>
                <a:cs typeface="SF Pro Text" charset="0"/>
              </a:rPr>
              <a:t>cannot take a loan there</a:t>
            </a:r>
            <a:endParaRPr lang="en-US" sz="1400" b="1" dirty="0">
              <a:solidFill>
                <a:prstClr val="black"/>
              </a:solidFill>
              <a:latin typeface="SF Pro Text" charset="0"/>
              <a:ea typeface="SF Pro Text" charset="0"/>
              <a:cs typeface="SF Pro Text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329008" y="4766713"/>
            <a:ext cx="3587427" cy="12311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prstClr val="black"/>
                </a:solidFill>
                <a:latin typeface="SF Pro Text" charset="0"/>
                <a:ea typeface="SF Pro Text" charset="0"/>
                <a:cs typeface="SF Pro Text" charset="0"/>
              </a:rPr>
              <a:t>Value Creative Loans</a:t>
            </a:r>
            <a:r>
              <a:rPr lang="en-US" b="1" dirty="0" smtClean="0">
                <a:solidFill>
                  <a:prstClr val="black"/>
                </a:solidFill>
                <a:latin typeface="SF Pro Text" charset="0"/>
                <a:ea typeface="SF Pro Text" charset="0"/>
                <a:cs typeface="SF Pro Text" charset="0"/>
              </a:rPr>
              <a:t/>
            </a:r>
            <a:br>
              <a:rPr lang="en-US" b="1" dirty="0" smtClean="0">
                <a:solidFill>
                  <a:prstClr val="black"/>
                </a:solidFill>
                <a:latin typeface="SF Pro Text" charset="0"/>
                <a:ea typeface="SF Pro Text" charset="0"/>
                <a:cs typeface="SF Pro Text" charset="0"/>
              </a:rPr>
            </a:br>
            <a:r>
              <a:rPr lang="en-US" sz="1400" dirty="0" smtClean="0">
                <a:solidFill>
                  <a:prstClr val="black"/>
                </a:solidFill>
                <a:latin typeface="SF Pro Text" charset="0"/>
                <a:ea typeface="SF Pro Text" charset="0"/>
                <a:cs typeface="SF Pro Text" charset="0"/>
              </a:rPr>
              <a:t>Focus on funding value-creative loans (vs. consumptive loans) such as education, working capital, entrepreneurial loans</a:t>
            </a:r>
            <a:endParaRPr lang="en-US" sz="1400" b="1" dirty="0">
              <a:solidFill>
                <a:prstClr val="black"/>
              </a:solidFill>
              <a:latin typeface="SF Pro Text" charset="0"/>
              <a:ea typeface="SF Pro Text" charset="0"/>
              <a:cs typeface="SF Pro Tex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5902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Our progress so far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60,000 Dai fundraise for Ines in late August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9657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86677" y="-893050"/>
            <a:ext cx="9144000" cy="2387600"/>
          </a:xfrm>
        </p:spPr>
        <p:txBody>
          <a:bodyPr/>
          <a:lstStyle/>
          <a:p>
            <a:r>
              <a:rPr lang="en-US" dirty="0" smtClean="0"/>
              <a:t>Invest in Ines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6677" y="1586625"/>
            <a:ext cx="9144000" cy="1655762"/>
          </a:xfrm>
        </p:spPr>
        <p:txBody>
          <a:bodyPr/>
          <a:lstStyle/>
          <a:p>
            <a:r>
              <a:rPr lang="en-US" dirty="0" smtClean="0"/>
              <a:t>60,000 Dai fundraise for Ines in late August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2507" y="2339861"/>
            <a:ext cx="6812340" cy="3997899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27647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5533" y="822960"/>
            <a:ext cx="4531315" cy="5622588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589325" y="640080"/>
            <a:ext cx="7223760" cy="2558987"/>
          </a:xfrm>
        </p:spPr>
        <p:txBody>
          <a:bodyPr anchor="t"/>
          <a:lstStyle/>
          <a:p>
            <a:pPr algn="l"/>
            <a:r>
              <a:rPr lang="en-US" dirty="0" smtClean="0"/>
              <a:t>How we started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4025" y="1662885"/>
            <a:ext cx="2756857" cy="4782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023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https://enable-loans-staging.herokuapp.com/static/media/world_dotted_map.8095d16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6435" y="3081559"/>
            <a:ext cx="4804625" cy="2716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/>
          <p:cNvCxnSpPr/>
          <p:nvPr/>
        </p:nvCxnSpPr>
        <p:spPr>
          <a:xfrm>
            <a:off x="2298066" y="3631643"/>
            <a:ext cx="1830589" cy="62170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377337" y="3262311"/>
            <a:ext cx="1421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mtClean="0">
                <a:latin typeface="SF Pro Text" charset="0"/>
                <a:ea typeface="SF Pro Text" charset="0"/>
                <a:cs typeface="SF Pro Text" charset="0"/>
              </a:rPr>
              <a:t>Thomas</a:t>
            </a:r>
            <a:endParaRPr lang="en-US" sz="1400" dirty="0">
              <a:latin typeface="SF Pro Text" charset="0"/>
              <a:ea typeface="SF Pro Text" charset="0"/>
              <a:cs typeface="SF Pro Text" charset="0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5790175" y="2825274"/>
            <a:ext cx="938979" cy="16757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176748" y="2372821"/>
            <a:ext cx="1421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SF Pro Text" charset="0"/>
                <a:ea typeface="SF Pro Text" charset="0"/>
                <a:cs typeface="SF Pro Text" charset="0"/>
              </a:rPr>
              <a:t>Anthony</a:t>
            </a:r>
            <a:endParaRPr lang="en-US" sz="1400" dirty="0">
              <a:latin typeface="SF Pro Text" charset="0"/>
              <a:ea typeface="SF Pro Text" charset="0"/>
              <a:cs typeface="SF Pro Text" charset="0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7439796" y="2742153"/>
            <a:ext cx="1733723" cy="18997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9278725" y="3042166"/>
            <a:ext cx="1421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SF Pro Text" charset="0"/>
                <a:ea typeface="SF Pro Text" charset="0"/>
                <a:cs typeface="SF Pro Text" charset="0"/>
              </a:rPr>
              <a:t>Daniel</a:t>
            </a:r>
            <a:endParaRPr lang="en-US" sz="1400" dirty="0">
              <a:latin typeface="SF Pro Text" charset="0"/>
              <a:ea typeface="SF Pro Text" charset="0"/>
              <a:cs typeface="SF Pro Text" charset="0"/>
            </a:endParaRPr>
          </a:p>
        </p:txBody>
      </p:sp>
      <p:cxnSp>
        <p:nvCxnSpPr>
          <p:cNvPr id="15" name="Straight Arrow Connector 14"/>
          <p:cNvCxnSpPr>
            <a:stCxn id="16" idx="2"/>
          </p:cNvCxnSpPr>
          <p:nvPr/>
        </p:nvCxnSpPr>
        <p:spPr>
          <a:xfrm>
            <a:off x="4368894" y="2928597"/>
            <a:ext cx="868124" cy="11897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658253" y="2559265"/>
            <a:ext cx="1421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SF Pro Text" charset="0"/>
                <a:ea typeface="SF Pro Text" charset="0"/>
                <a:cs typeface="SF Pro Text" charset="0"/>
              </a:rPr>
              <a:t>Ines</a:t>
            </a:r>
            <a:endParaRPr lang="en-US" sz="1400" dirty="0">
              <a:latin typeface="SF Pro Text" charset="0"/>
              <a:ea typeface="SF Pro Text" charset="0"/>
              <a:cs typeface="SF Pro Text" charset="0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12" y="2215952"/>
            <a:ext cx="991241" cy="102928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5716" y="2039899"/>
            <a:ext cx="737583" cy="96307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3314" name="Picture 2" descr="idya Imanesti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3841" y="1666178"/>
            <a:ext cx="855257" cy="855257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6748" y="1751329"/>
            <a:ext cx="1122138" cy="621492"/>
          </a:xfrm>
          <a:prstGeom prst="rect">
            <a:avLst/>
          </a:prstGeom>
        </p:spPr>
      </p:pic>
      <p:cxnSp>
        <p:nvCxnSpPr>
          <p:cNvPr id="18" name="Straight Arrow Connector 17"/>
          <p:cNvCxnSpPr/>
          <p:nvPr/>
        </p:nvCxnSpPr>
        <p:spPr>
          <a:xfrm flipH="1" flipV="1">
            <a:off x="7467600" y="4794854"/>
            <a:ext cx="1427018" cy="5808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aisal Amir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2327" y="5494308"/>
            <a:ext cx="846797" cy="846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9828874" y="5494308"/>
            <a:ext cx="1421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SF Pro Text" charset="0"/>
                <a:ea typeface="SF Pro Text" charset="0"/>
                <a:cs typeface="SF Pro Text" charset="0"/>
              </a:rPr>
              <a:t>Faisal</a:t>
            </a:r>
            <a:endParaRPr lang="en-US" sz="1400" dirty="0">
              <a:latin typeface="SF Pro Text" charset="0"/>
              <a:ea typeface="SF Pro Text" charset="0"/>
              <a:cs typeface="SF Pro Text" charset="0"/>
            </a:endParaRPr>
          </a:p>
        </p:txBody>
      </p:sp>
      <p:cxnSp>
        <p:nvCxnSpPr>
          <p:cNvPr id="19" name="Straight Arrow Connector 18"/>
          <p:cNvCxnSpPr/>
          <p:nvPr/>
        </p:nvCxnSpPr>
        <p:spPr>
          <a:xfrm flipV="1">
            <a:off x="6169816" y="4794854"/>
            <a:ext cx="1129070" cy="8716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6546036" y="5803537"/>
            <a:ext cx="1421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SF Pro Text" charset="0"/>
                <a:ea typeface="SF Pro Text" charset="0"/>
                <a:cs typeface="SF Pro Text" charset="0"/>
              </a:rPr>
              <a:t>Felix</a:t>
            </a:r>
            <a:endParaRPr lang="en-US" sz="1400" dirty="0">
              <a:latin typeface="SF Pro Text" charset="0"/>
              <a:ea typeface="SF Pro Text" charset="0"/>
              <a:cs typeface="SF Pro Text" charset="0"/>
            </a:endParaRPr>
          </a:p>
        </p:txBody>
      </p:sp>
      <p:pic>
        <p:nvPicPr>
          <p:cNvPr id="13" name="Picture 2" descr="elix Yuniar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1306" y="5785354"/>
            <a:ext cx="864980" cy="864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itle 1"/>
          <p:cNvSpPr txBox="1">
            <a:spLocks/>
          </p:cNvSpPr>
          <p:nvPr/>
        </p:nvSpPr>
        <p:spPr>
          <a:xfrm>
            <a:off x="374269" y="306633"/>
            <a:ext cx="7223760" cy="255898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i="0" kern="1200">
                <a:solidFill>
                  <a:schemeClr val="tx1"/>
                </a:solidFill>
                <a:latin typeface="SF Pro Display" charset="0"/>
                <a:ea typeface="SF Pro Display" charset="0"/>
                <a:cs typeface="SF Pro Display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F Pro Display" charset="0"/>
                <a:ea typeface="SF Pro Display" charset="0"/>
                <a:cs typeface="SF Pro Display" charset="0"/>
              </a:rPr>
              <a:t>Today:</a:t>
            </a:r>
            <a:endParaRPr kumimoji="0" lang="en-US" sz="6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F Pro Display" charset="0"/>
              <a:ea typeface="SF Pro Display" charset="0"/>
              <a:cs typeface="SF Pro Display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032199" y="431164"/>
            <a:ext cx="40946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prstClr val="black"/>
                </a:solidFill>
                <a:latin typeface="SF Pro Text" charset="0"/>
                <a:ea typeface="SF Pro Text" charset="0"/>
                <a:cs typeface="SF Pro Text" charset="0"/>
              </a:rPr>
              <a:t>6 volunteers across the globe</a:t>
            </a:r>
            <a:br>
              <a:rPr lang="en-US" b="1" dirty="0" smtClean="0">
                <a:solidFill>
                  <a:prstClr val="black"/>
                </a:solidFill>
                <a:latin typeface="SF Pro Text" charset="0"/>
                <a:ea typeface="SF Pro Text" charset="0"/>
                <a:cs typeface="SF Pro Text" charset="0"/>
              </a:rPr>
            </a:br>
            <a:r>
              <a:rPr lang="en-US" dirty="0" smtClean="0">
                <a:solidFill>
                  <a:prstClr val="black"/>
                </a:solidFill>
                <a:latin typeface="SF Pro Text" charset="0"/>
                <a:ea typeface="SF Pro Text" charset="0"/>
                <a:cs typeface="SF Pro Text" charset="0"/>
              </a:rPr>
              <a:t>Building a “Kiva for Dai”</a:t>
            </a:r>
            <a:endParaRPr lang="en-US" sz="1400" dirty="0">
              <a:solidFill>
                <a:prstClr val="black"/>
              </a:solidFill>
              <a:latin typeface="SF Pro Text" charset="0"/>
              <a:ea typeface="SF Pro Text" charset="0"/>
              <a:cs typeface="SF Pro Text" charset="0"/>
            </a:endParaRP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22327" y="655025"/>
            <a:ext cx="2789444" cy="761693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7769824" y="246498"/>
            <a:ext cx="4094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prstClr val="black"/>
                </a:solidFill>
                <a:latin typeface="SF Pro Text" charset="0"/>
                <a:ea typeface="SF Pro Text" charset="0"/>
                <a:cs typeface="SF Pro Text" charset="0"/>
              </a:rPr>
              <a:t>Supported by $15k grant:</a:t>
            </a:r>
            <a:endParaRPr lang="en-US" sz="1400" dirty="0">
              <a:solidFill>
                <a:prstClr val="black"/>
              </a:solidFill>
              <a:latin typeface="SF Pro Text" charset="0"/>
              <a:ea typeface="SF Pro Text" charset="0"/>
              <a:cs typeface="SF Pro Tex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6695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Ines’ story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Real World </a:t>
            </a:r>
            <a:r>
              <a:rPr lang="en-US" dirty="0" err="1" smtClean="0"/>
              <a:t>DeFi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7541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6045"/>
          <a:stretch/>
        </p:blipFill>
        <p:spPr>
          <a:xfrm>
            <a:off x="7429895" y="1060652"/>
            <a:ext cx="4168000" cy="23445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395" y="135139"/>
            <a:ext cx="2957550" cy="1325563"/>
          </a:xfrm>
        </p:spPr>
        <p:txBody>
          <a:bodyPr>
            <a:normAutofit/>
          </a:bodyPr>
          <a:lstStyle/>
          <a:p>
            <a:r>
              <a:rPr lang="en-US" dirty="0" smtClean="0"/>
              <a:t>Ines’ Story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9895" y="3405153"/>
            <a:ext cx="4160553" cy="2472130"/>
          </a:xfrm>
          <a:prstGeom prst="rect">
            <a:avLst/>
          </a:prstGeom>
        </p:spPr>
      </p:pic>
      <p:pic>
        <p:nvPicPr>
          <p:cNvPr id="5" name="Picture 4" descr="https://enable-loans-staging.herokuapp.com/static/media/world_dotted_map.8095d16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6081" y="3842467"/>
            <a:ext cx="4146805" cy="2344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/>
          <p:cNvCxnSpPr/>
          <p:nvPr/>
        </p:nvCxnSpPr>
        <p:spPr>
          <a:xfrm>
            <a:off x="1342103" y="2823717"/>
            <a:ext cx="737420" cy="15565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21497" y="2043111"/>
            <a:ext cx="3427135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prstClr val="black"/>
                </a:solidFill>
                <a:latin typeface="SF Pro Text" charset="0"/>
                <a:ea typeface="SF Pro Text" charset="0"/>
                <a:cs typeface="SF Pro Text" charset="0"/>
              </a:rPr>
              <a:t>New York</a:t>
            </a:r>
            <a:br>
              <a:rPr lang="en-US" b="1" dirty="0" smtClean="0">
                <a:solidFill>
                  <a:prstClr val="black"/>
                </a:solidFill>
                <a:latin typeface="SF Pro Text" charset="0"/>
                <a:ea typeface="SF Pro Text" charset="0"/>
                <a:cs typeface="SF Pro Text" charset="0"/>
              </a:rPr>
            </a:br>
            <a:r>
              <a:rPr lang="en-US" sz="1400" dirty="0" smtClean="0">
                <a:solidFill>
                  <a:prstClr val="black"/>
                </a:solidFill>
                <a:latin typeface="SF Pro Text" charset="0"/>
                <a:ea typeface="SF Pro Text" charset="0"/>
                <a:cs typeface="SF Pro Text" charset="0"/>
              </a:rPr>
              <a:t>Cornell University, Masters in HR</a:t>
            </a:r>
            <a:br>
              <a:rPr lang="en-US" sz="1400" dirty="0" smtClean="0">
                <a:solidFill>
                  <a:prstClr val="black"/>
                </a:solidFill>
                <a:latin typeface="SF Pro Text" charset="0"/>
                <a:ea typeface="SF Pro Text" charset="0"/>
                <a:cs typeface="SF Pro Text" charset="0"/>
              </a:rPr>
            </a:br>
            <a:r>
              <a:rPr lang="en-US" sz="1400" dirty="0" smtClean="0">
                <a:solidFill>
                  <a:prstClr val="black"/>
                </a:solidFill>
                <a:latin typeface="SF Pro Text" charset="0"/>
                <a:ea typeface="SF Pro Text" charset="0"/>
                <a:cs typeface="SF Pro Text" charset="0"/>
              </a:rPr>
              <a:t>US$60,000 due on August 23rd</a:t>
            </a:r>
            <a:endParaRPr lang="en-US" sz="1400" dirty="0">
              <a:solidFill>
                <a:prstClr val="black"/>
              </a:solidFill>
              <a:latin typeface="SF Pro Text" charset="0"/>
              <a:ea typeface="SF Pro Text" charset="0"/>
              <a:cs typeface="SF Pro Text" charset="0"/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6489290" y="1460702"/>
            <a:ext cx="811162" cy="2460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4298800" y="281509"/>
            <a:ext cx="254856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prstClr val="black"/>
                </a:solidFill>
                <a:latin typeface="SF Pro Text" charset="0"/>
                <a:ea typeface="SF Pro Text" charset="0"/>
                <a:cs typeface="SF Pro Text" charset="0"/>
              </a:rPr>
              <a:t>Background</a:t>
            </a:r>
            <a:br>
              <a:rPr lang="en-US" b="1" dirty="0" smtClean="0">
                <a:solidFill>
                  <a:prstClr val="black"/>
                </a:solidFill>
                <a:latin typeface="SF Pro Text" charset="0"/>
                <a:ea typeface="SF Pro Text" charset="0"/>
                <a:cs typeface="SF Pro Text" charset="0"/>
              </a:rPr>
            </a:br>
            <a:r>
              <a:rPr lang="en-US" sz="1400" dirty="0" smtClean="0">
                <a:solidFill>
                  <a:prstClr val="black"/>
                </a:solidFill>
                <a:latin typeface="SF Pro Text" charset="0"/>
                <a:ea typeface="SF Pro Text" charset="0"/>
                <a:cs typeface="SF Pro Text" charset="0"/>
              </a:rPr>
              <a:t>Executive in Indonesia (Head of HR), with credit history in Indonesia</a:t>
            </a:r>
            <a:endParaRPr lang="en-US" sz="1400" dirty="0">
              <a:solidFill>
                <a:prstClr val="black"/>
              </a:solidFill>
              <a:latin typeface="SF Pro Text" charset="0"/>
              <a:ea typeface="SF Pro Text" charset="0"/>
              <a:cs typeface="SF Pro Text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331161" y="1476286"/>
            <a:ext cx="254856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prstClr val="black"/>
                </a:solidFill>
                <a:latin typeface="SF Pro Text" charset="0"/>
                <a:ea typeface="SF Pro Text" charset="0"/>
                <a:cs typeface="SF Pro Text" charset="0"/>
              </a:rPr>
              <a:t>Family</a:t>
            </a:r>
            <a:br>
              <a:rPr lang="en-US" b="1" dirty="0" smtClean="0">
                <a:solidFill>
                  <a:prstClr val="black"/>
                </a:solidFill>
                <a:latin typeface="SF Pro Text" charset="0"/>
                <a:ea typeface="SF Pro Text" charset="0"/>
                <a:cs typeface="SF Pro Text" charset="0"/>
              </a:rPr>
            </a:br>
            <a:r>
              <a:rPr lang="en-US" sz="1400" dirty="0" smtClean="0">
                <a:solidFill>
                  <a:prstClr val="black"/>
                </a:solidFill>
                <a:latin typeface="SF Pro Text" charset="0"/>
                <a:ea typeface="SF Pro Text" charset="0"/>
                <a:cs typeface="SF Pro Text" charset="0"/>
              </a:rPr>
              <a:t>Husband is also from Indonesia, currently doing a PhD in the US</a:t>
            </a:r>
            <a:endParaRPr lang="en-US" sz="1400" dirty="0">
              <a:solidFill>
                <a:prstClr val="black"/>
              </a:solidFill>
              <a:latin typeface="SF Pro Text" charset="0"/>
              <a:ea typeface="SF Pro Text" charset="0"/>
              <a:cs typeface="SF Pro Tex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273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7" grpId="0"/>
      <p:bldP spid="2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b="16045"/>
          <a:stretch/>
        </p:blipFill>
        <p:spPr>
          <a:xfrm>
            <a:off x="7429895" y="1060652"/>
            <a:ext cx="4168000" cy="23445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395" y="135139"/>
            <a:ext cx="3092330" cy="1325563"/>
          </a:xfrm>
        </p:spPr>
        <p:txBody>
          <a:bodyPr>
            <a:normAutofit/>
          </a:bodyPr>
          <a:lstStyle/>
          <a:p>
            <a:r>
              <a:rPr lang="en-US" dirty="0" smtClean="0"/>
              <a:t>Ines’ Story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9895" y="3405153"/>
            <a:ext cx="4160553" cy="2472130"/>
          </a:xfrm>
          <a:prstGeom prst="rect">
            <a:avLst/>
          </a:prstGeom>
        </p:spPr>
      </p:pic>
      <p:pic>
        <p:nvPicPr>
          <p:cNvPr id="5" name="Picture 4" descr="https://enable-loans-staging.herokuapp.com/static/media/world_dotted_map.8095d163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7240" y="2847249"/>
            <a:ext cx="3716884" cy="2101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3503360" y="489574"/>
            <a:ext cx="34271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prstClr val="black"/>
                </a:solidFill>
                <a:latin typeface="SF Pro Text" charset="0"/>
                <a:ea typeface="SF Pro Text" charset="0"/>
                <a:cs typeface="SF Pro Text" charset="0"/>
              </a:rPr>
              <a:t>$60,000 due </a:t>
            </a:r>
            <a:r>
              <a:rPr lang="en-US" b="1" dirty="0" smtClean="0">
                <a:solidFill>
                  <a:prstClr val="black"/>
                </a:solidFill>
                <a:latin typeface="SF Pro Text" charset="0"/>
                <a:ea typeface="SF Pro Text" charset="0"/>
                <a:cs typeface="SF Pro Text" charset="0"/>
              </a:rPr>
              <a:t>Aug 23</a:t>
            </a:r>
            <a:r>
              <a:rPr lang="en-US" b="1" baseline="30000" dirty="0" smtClean="0">
                <a:solidFill>
                  <a:prstClr val="black"/>
                </a:solidFill>
                <a:latin typeface="SF Pro Text" charset="0"/>
                <a:ea typeface="SF Pro Text" charset="0"/>
                <a:cs typeface="SF Pro Text" charset="0"/>
              </a:rPr>
              <a:t>rd</a:t>
            </a:r>
            <a:r>
              <a:rPr lang="en-US" b="1" dirty="0" smtClean="0">
                <a:solidFill>
                  <a:prstClr val="black"/>
                </a:solidFill>
                <a:latin typeface="SF Pro Text" charset="0"/>
                <a:ea typeface="SF Pro Text" charset="0"/>
                <a:cs typeface="SF Pro Text" charset="0"/>
              </a:rPr>
              <a:t> </a:t>
            </a:r>
            <a:r>
              <a:rPr lang="en-US" b="1" dirty="0" smtClean="0">
                <a:solidFill>
                  <a:prstClr val="black"/>
                </a:solidFill>
                <a:latin typeface="SF Pro Text" charset="0"/>
                <a:ea typeface="SF Pro Text" charset="0"/>
                <a:cs typeface="SF Pro Text" charset="0"/>
              </a:rPr>
              <a:t/>
            </a:r>
            <a:br>
              <a:rPr lang="en-US" b="1" dirty="0" smtClean="0">
                <a:solidFill>
                  <a:prstClr val="black"/>
                </a:solidFill>
                <a:latin typeface="SF Pro Text" charset="0"/>
                <a:ea typeface="SF Pro Text" charset="0"/>
                <a:cs typeface="SF Pro Text" charset="0"/>
              </a:rPr>
            </a:br>
            <a:r>
              <a:rPr lang="en-US" sz="1400" dirty="0" smtClean="0">
                <a:solidFill>
                  <a:prstClr val="black"/>
                </a:solidFill>
                <a:latin typeface="SF Pro Text" charset="0"/>
                <a:ea typeface="SF Pro Text" charset="0"/>
                <a:cs typeface="SF Pro Text" charset="0"/>
              </a:rPr>
              <a:t>Cornell University, Masters in HR</a:t>
            </a:r>
            <a:endParaRPr lang="en-US" sz="1400" dirty="0">
              <a:solidFill>
                <a:prstClr val="black"/>
              </a:solidFill>
              <a:latin typeface="SF Pro Text" charset="0"/>
              <a:ea typeface="SF Pro Text" charset="0"/>
              <a:cs typeface="SF Pro Text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35644" y="4743023"/>
            <a:ext cx="3138081" cy="18774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prstClr val="black"/>
                </a:solidFill>
                <a:latin typeface="SF Pro Text" charset="0"/>
                <a:ea typeface="SF Pro Text" charset="0"/>
                <a:cs typeface="SF Pro Text" charset="0"/>
              </a:rPr>
              <a:t>No access to capital</a:t>
            </a:r>
            <a:br>
              <a:rPr lang="en-US" b="1" dirty="0" smtClean="0">
                <a:solidFill>
                  <a:prstClr val="black"/>
                </a:solidFill>
                <a:latin typeface="SF Pro Text" charset="0"/>
                <a:ea typeface="SF Pro Text" charset="0"/>
                <a:cs typeface="SF Pro Text" charset="0"/>
              </a:rPr>
            </a:br>
            <a:r>
              <a:rPr lang="en-US" sz="1400" dirty="0" smtClean="0">
                <a:solidFill>
                  <a:prstClr val="black"/>
                </a:solidFill>
                <a:latin typeface="SF Pro Text" charset="0"/>
                <a:ea typeface="SF Pro Text" charset="0"/>
                <a:cs typeface="SF Pro Text" charset="0"/>
              </a:rPr>
              <a:t>No low-interest rate federal student loan programs, private and state-owned banks only tend to give out small loans (&lt;$3,000) and don’t fund $60,000 loans over 10 </a:t>
            </a:r>
            <a:r>
              <a:rPr lang="en-US" sz="1400" smtClean="0">
                <a:solidFill>
                  <a:prstClr val="black"/>
                </a:solidFill>
                <a:latin typeface="SF Pro Text" charset="0"/>
                <a:ea typeface="SF Pro Text" charset="0"/>
                <a:cs typeface="SF Pro Text" charset="0"/>
              </a:rPr>
              <a:t>years unless it’s a mortgage or commercial loan</a:t>
            </a:r>
            <a:endParaRPr lang="en-US" sz="1400" dirty="0">
              <a:solidFill>
                <a:prstClr val="black"/>
              </a:solidFill>
              <a:latin typeface="SF Pro Text" charset="0"/>
              <a:ea typeface="SF Pro Text" charset="0"/>
              <a:cs typeface="SF Pro Text" charset="0"/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2965112" y="4266737"/>
            <a:ext cx="1282423" cy="4762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919645" y="1469566"/>
            <a:ext cx="2655780" cy="129266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prstClr val="black"/>
                </a:solidFill>
                <a:latin typeface="SF Pro Text" charset="0"/>
                <a:ea typeface="SF Pro Text" charset="0"/>
                <a:cs typeface="SF Pro Text" charset="0"/>
              </a:rPr>
              <a:t>High domestic interest rates</a:t>
            </a:r>
            <a:br>
              <a:rPr lang="en-US" b="1" dirty="0" smtClean="0">
                <a:solidFill>
                  <a:prstClr val="black"/>
                </a:solidFill>
                <a:latin typeface="SF Pro Text" charset="0"/>
                <a:ea typeface="SF Pro Text" charset="0"/>
                <a:cs typeface="SF Pro Text" charset="0"/>
              </a:rPr>
            </a:br>
            <a:r>
              <a:rPr lang="en-US" sz="1400" dirty="0" smtClean="0">
                <a:solidFill>
                  <a:prstClr val="black"/>
                </a:solidFill>
                <a:latin typeface="SF Pro Text" charset="0"/>
                <a:ea typeface="SF Pro Text" charset="0"/>
                <a:cs typeface="SF Pro Text" charset="0"/>
              </a:rPr>
              <a:t>Secured: </a:t>
            </a:r>
            <a:r>
              <a:rPr lang="en-US" sz="1400" b="1" dirty="0" smtClean="0">
                <a:solidFill>
                  <a:prstClr val="black"/>
                </a:solidFill>
                <a:latin typeface="SF Pro Text" charset="0"/>
                <a:ea typeface="SF Pro Text" charset="0"/>
                <a:cs typeface="SF Pro Text" charset="0"/>
              </a:rPr>
              <a:t>9.9% - 12.5% </a:t>
            </a:r>
          </a:p>
          <a:p>
            <a:r>
              <a:rPr lang="en-US" sz="1400" dirty="0" smtClean="0">
                <a:solidFill>
                  <a:prstClr val="black"/>
                </a:solidFill>
                <a:latin typeface="SF Pro Text" charset="0"/>
                <a:ea typeface="SF Pro Text" charset="0"/>
                <a:cs typeface="SF Pro Text" charset="0"/>
              </a:rPr>
              <a:t>Unsecured: </a:t>
            </a:r>
            <a:r>
              <a:rPr lang="en-US" sz="1400" b="1" dirty="0" smtClean="0">
                <a:solidFill>
                  <a:prstClr val="black"/>
                </a:solidFill>
                <a:latin typeface="SF Pro Text" charset="0"/>
                <a:ea typeface="SF Pro Text" charset="0"/>
                <a:cs typeface="SF Pro Text" charset="0"/>
              </a:rPr>
              <a:t>17% - 30+%</a:t>
            </a:r>
          </a:p>
          <a:p>
            <a:r>
              <a:rPr lang="en-US" sz="1400" dirty="0" smtClean="0">
                <a:solidFill>
                  <a:prstClr val="black"/>
                </a:solidFill>
                <a:latin typeface="SF Pro Text" charset="0"/>
                <a:ea typeface="SF Pro Text" charset="0"/>
                <a:cs typeface="SF Pro Text" charset="0"/>
              </a:rPr>
              <a:t>Inflation: 2.5-2.57%</a:t>
            </a:r>
            <a:endParaRPr lang="en-US" sz="1400" dirty="0">
              <a:solidFill>
                <a:prstClr val="black"/>
              </a:solidFill>
              <a:latin typeface="SF Pro Text" charset="0"/>
              <a:ea typeface="SF Pro Text" charset="0"/>
              <a:cs typeface="SF Pro Text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364279" y="4132769"/>
            <a:ext cx="1339270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prstClr val="black"/>
                </a:solidFill>
                <a:latin typeface="SF Pro Text" charset="0"/>
                <a:ea typeface="SF Pro Text" charset="0"/>
                <a:cs typeface="SF Pro Text" charset="0"/>
              </a:rPr>
              <a:t>Indonesia</a:t>
            </a:r>
            <a:endParaRPr lang="en-US" sz="1050" dirty="0">
              <a:solidFill>
                <a:prstClr val="black"/>
              </a:solidFill>
              <a:latin typeface="SF Pro Text" charset="0"/>
              <a:ea typeface="SF Pro Text" charset="0"/>
              <a:cs typeface="SF Pro Text" charset="0"/>
            </a:endParaRPr>
          </a:p>
        </p:txBody>
      </p:sp>
      <p:cxnSp>
        <p:nvCxnSpPr>
          <p:cNvPr id="17" name="Straight Arrow Connector 16"/>
          <p:cNvCxnSpPr>
            <a:stCxn id="14" idx="2"/>
          </p:cNvCxnSpPr>
          <p:nvPr/>
        </p:nvCxnSpPr>
        <p:spPr>
          <a:xfrm>
            <a:off x="4247535" y="2762228"/>
            <a:ext cx="249076" cy="12988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4496611" y="5173910"/>
            <a:ext cx="2684207" cy="14465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prstClr val="black"/>
                </a:solidFill>
                <a:latin typeface="SF Pro Text" charset="0"/>
                <a:ea typeface="SF Pro Text" charset="0"/>
                <a:cs typeface="SF Pro Text" charset="0"/>
              </a:rPr>
              <a:t>Lender’s Fees</a:t>
            </a:r>
            <a:br>
              <a:rPr lang="en-US" b="1" dirty="0" smtClean="0">
                <a:solidFill>
                  <a:prstClr val="black"/>
                </a:solidFill>
                <a:latin typeface="SF Pro Text" charset="0"/>
                <a:ea typeface="SF Pro Text" charset="0"/>
                <a:cs typeface="SF Pro Text" charset="0"/>
              </a:rPr>
            </a:br>
            <a:r>
              <a:rPr lang="en-US" sz="1400" dirty="0" smtClean="0">
                <a:solidFill>
                  <a:prstClr val="black"/>
                </a:solidFill>
                <a:latin typeface="SF Pro Text" charset="0"/>
                <a:ea typeface="SF Pro Text" charset="0"/>
                <a:cs typeface="SF Pro Text" charset="0"/>
              </a:rPr>
              <a:t>Traditional lenders charge origination fees (3-5% of loan amount) on top of interest to cover their operations. For a $60,000 loan, that’s $3,000.</a:t>
            </a:r>
            <a:endParaRPr lang="en-US" sz="1400" dirty="0">
              <a:solidFill>
                <a:prstClr val="black"/>
              </a:solidFill>
              <a:latin typeface="SF Pro Text" charset="0"/>
              <a:ea typeface="SF Pro Text" charset="0"/>
              <a:cs typeface="SF Pro Text" charset="0"/>
            </a:endParaRPr>
          </a:p>
        </p:txBody>
      </p:sp>
      <p:cxnSp>
        <p:nvCxnSpPr>
          <p:cNvPr id="23" name="Straight Arrow Connector 22"/>
          <p:cNvCxnSpPr>
            <a:stCxn id="22" idx="0"/>
          </p:cNvCxnSpPr>
          <p:nvPr/>
        </p:nvCxnSpPr>
        <p:spPr>
          <a:xfrm flipH="1" flipV="1">
            <a:off x="4738296" y="4409768"/>
            <a:ext cx="1100419" cy="7641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698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2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6045"/>
          <a:stretch/>
        </p:blipFill>
        <p:spPr>
          <a:xfrm>
            <a:off x="7429895" y="1060652"/>
            <a:ext cx="4168000" cy="234450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9895" y="3405153"/>
            <a:ext cx="4160553" cy="2472130"/>
          </a:xfrm>
          <a:prstGeom prst="rect">
            <a:avLst/>
          </a:prstGeom>
        </p:spPr>
      </p:pic>
      <p:pic>
        <p:nvPicPr>
          <p:cNvPr id="5" name="Picture 4" descr="https://enable-loans-staging.herokuapp.com/static/media/world_dotted_map.8095d16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7240" y="2847249"/>
            <a:ext cx="3716884" cy="2101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366303" y="1779215"/>
            <a:ext cx="4902724" cy="1015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prstClr val="black"/>
                </a:solidFill>
                <a:latin typeface="SF Pro Text" charset="0"/>
                <a:ea typeface="SF Pro Text" charset="0"/>
                <a:cs typeface="SF Pro Text" charset="0"/>
              </a:rPr>
              <a:t>Cost of sending money to the US</a:t>
            </a:r>
            <a:br>
              <a:rPr lang="en-US" b="1" dirty="0" smtClean="0">
                <a:solidFill>
                  <a:prstClr val="black"/>
                </a:solidFill>
                <a:latin typeface="SF Pro Text" charset="0"/>
                <a:ea typeface="SF Pro Text" charset="0"/>
                <a:cs typeface="SF Pro Text" charset="0"/>
              </a:rPr>
            </a:br>
            <a:r>
              <a:rPr lang="en-US" sz="1400" dirty="0" smtClean="0">
                <a:solidFill>
                  <a:prstClr val="black"/>
                </a:solidFill>
                <a:latin typeface="SF Pro Text" charset="0"/>
                <a:ea typeface="SF Pro Text" charset="0"/>
                <a:cs typeface="SF Pro Text" charset="0"/>
              </a:rPr>
              <a:t>Domestic-US bank fees and hidden “forex” </a:t>
            </a:r>
            <a:r>
              <a:rPr lang="en-US" sz="1400" dirty="0" err="1" smtClean="0">
                <a:solidFill>
                  <a:prstClr val="black"/>
                </a:solidFill>
                <a:latin typeface="SF Pro Text" charset="0"/>
                <a:ea typeface="SF Pro Text" charset="0"/>
                <a:cs typeface="SF Pro Text" charset="0"/>
              </a:rPr>
              <a:t>chargescan</a:t>
            </a:r>
            <a:r>
              <a:rPr lang="en-US" sz="1400" dirty="0" smtClean="0">
                <a:solidFill>
                  <a:prstClr val="black"/>
                </a:solidFill>
                <a:latin typeface="SF Pro Text" charset="0"/>
                <a:ea typeface="SF Pro Text" charset="0"/>
                <a:cs typeface="SF Pro Text" charset="0"/>
              </a:rPr>
              <a:t> amount up to 1-2% or more. For a $60,000 loan, that’s $600</a:t>
            </a:r>
            <a:endParaRPr lang="en-US" sz="1400" b="1" dirty="0">
              <a:solidFill>
                <a:prstClr val="black"/>
              </a:solidFill>
              <a:latin typeface="SF Pro Text" charset="0"/>
              <a:ea typeface="SF Pro Text" charset="0"/>
              <a:cs typeface="SF Pro Text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364279" y="4132769"/>
            <a:ext cx="1339270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prstClr val="black"/>
                </a:solidFill>
                <a:latin typeface="SF Pro Text" charset="0"/>
                <a:ea typeface="SF Pro Text" charset="0"/>
                <a:cs typeface="SF Pro Text" charset="0"/>
              </a:rPr>
              <a:t>Indonesia</a:t>
            </a:r>
            <a:endParaRPr lang="en-US" sz="1050" dirty="0">
              <a:solidFill>
                <a:prstClr val="black"/>
              </a:solidFill>
              <a:latin typeface="SF Pro Text" charset="0"/>
              <a:ea typeface="SF Pro Text" charset="0"/>
              <a:cs typeface="SF Pro Text" charset="0"/>
            </a:endParaRPr>
          </a:p>
        </p:txBody>
      </p:sp>
      <p:cxnSp>
        <p:nvCxnSpPr>
          <p:cNvPr id="17" name="Straight Arrow Connector 16"/>
          <p:cNvCxnSpPr>
            <a:stCxn id="14" idx="2"/>
          </p:cNvCxnSpPr>
          <p:nvPr/>
        </p:nvCxnSpPr>
        <p:spPr>
          <a:xfrm flipH="1">
            <a:off x="3598607" y="2794878"/>
            <a:ext cx="219058" cy="5813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 flipV="1">
            <a:off x="2486683" y="3515895"/>
            <a:ext cx="2012978" cy="75537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itle 1"/>
          <p:cNvSpPr txBox="1">
            <a:spLocks/>
          </p:cNvSpPr>
          <p:nvPr/>
        </p:nvSpPr>
        <p:spPr>
          <a:xfrm>
            <a:off x="381395" y="135139"/>
            <a:ext cx="309233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SF Pro Display" charset="0"/>
                <a:ea typeface="SF Pro Display" charset="0"/>
                <a:cs typeface="SF Pro Display" charset="0"/>
              </a:defRPr>
            </a:lvl1pPr>
          </a:lstStyle>
          <a:p>
            <a:r>
              <a:rPr lang="en-US" smtClean="0">
                <a:solidFill>
                  <a:prstClr val="black"/>
                </a:solidFill>
              </a:rPr>
              <a:t>Ines’ Story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503360" y="489574"/>
            <a:ext cx="34271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prstClr val="black"/>
                </a:solidFill>
                <a:latin typeface="SF Pro Text" charset="0"/>
                <a:ea typeface="SF Pro Text" charset="0"/>
                <a:cs typeface="SF Pro Text" charset="0"/>
              </a:rPr>
              <a:t>$60,000 due </a:t>
            </a:r>
            <a:r>
              <a:rPr lang="en-US" b="1" dirty="0" smtClean="0">
                <a:solidFill>
                  <a:prstClr val="black"/>
                </a:solidFill>
                <a:latin typeface="SF Pro Text" charset="0"/>
                <a:ea typeface="SF Pro Text" charset="0"/>
                <a:cs typeface="SF Pro Text" charset="0"/>
              </a:rPr>
              <a:t>Aug 23</a:t>
            </a:r>
            <a:r>
              <a:rPr lang="en-US" b="1" baseline="30000" dirty="0" smtClean="0">
                <a:solidFill>
                  <a:prstClr val="black"/>
                </a:solidFill>
                <a:latin typeface="SF Pro Text" charset="0"/>
                <a:ea typeface="SF Pro Text" charset="0"/>
                <a:cs typeface="SF Pro Text" charset="0"/>
              </a:rPr>
              <a:t>rd</a:t>
            </a:r>
            <a:r>
              <a:rPr lang="en-US" b="1" dirty="0" smtClean="0">
                <a:solidFill>
                  <a:prstClr val="black"/>
                </a:solidFill>
                <a:latin typeface="SF Pro Text" charset="0"/>
                <a:ea typeface="SF Pro Text" charset="0"/>
                <a:cs typeface="SF Pro Text" charset="0"/>
              </a:rPr>
              <a:t/>
            </a:r>
            <a:br>
              <a:rPr lang="en-US" b="1" dirty="0" smtClean="0">
                <a:solidFill>
                  <a:prstClr val="black"/>
                </a:solidFill>
                <a:latin typeface="SF Pro Text" charset="0"/>
                <a:ea typeface="SF Pro Text" charset="0"/>
                <a:cs typeface="SF Pro Text" charset="0"/>
              </a:rPr>
            </a:br>
            <a:r>
              <a:rPr lang="en-US" sz="1400" dirty="0" smtClean="0">
                <a:solidFill>
                  <a:prstClr val="black"/>
                </a:solidFill>
                <a:latin typeface="SF Pro Text" charset="0"/>
                <a:ea typeface="SF Pro Text" charset="0"/>
                <a:cs typeface="SF Pro Text" charset="0"/>
              </a:rPr>
              <a:t>Cornell </a:t>
            </a:r>
            <a:r>
              <a:rPr lang="en-US" sz="1400" dirty="0" smtClean="0">
                <a:solidFill>
                  <a:prstClr val="black"/>
                </a:solidFill>
                <a:latin typeface="SF Pro Text" charset="0"/>
                <a:ea typeface="SF Pro Text" charset="0"/>
                <a:cs typeface="SF Pro Text" charset="0"/>
              </a:rPr>
              <a:t>University, Masters in HR</a:t>
            </a:r>
            <a:endParaRPr lang="en-US" sz="1400" dirty="0">
              <a:solidFill>
                <a:prstClr val="black"/>
              </a:solidFill>
              <a:latin typeface="SF Pro Text" charset="0"/>
              <a:ea typeface="SF Pro Text" charset="0"/>
              <a:cs typeface="SF Pro Tex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149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6045"/>
          <a:stretch/>
        </p:blipFill>
        <p:spPr>
          <a:xfrm>
            <a:off x="7429895" y="1060652"/>
            <a:ext cx="4168000" cy="234450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9895" y="3405153"/>
            <a:ext cx="4160553" cy="2472130"/>
          </a:xfrm>
          <a:prstGeom prst="rect">
            <a:avLst/>
          </a:prstGeom>
        </p:spPr>
      </p:pic>
      <p:pic>
        <p:nvPicPr>
          <p:cNvPr id="5" name="Picture 4" descr="https://enable-loans-staging.herokuapp.com/static/media/world_dotted_map.8095d16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7240" y="2847249"/>
            <a:ext cx="3716884" cy="2101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5364279" y="4132769"/>
            <a:ext cx="1339270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prstClr val="black"/>
                </a:solidFill>
                <a:latin typeface="SF Pro Text" charset="0"/>
                <a:ea typeface="SF Pro Text" charset="0"/>
                <a:cs typeface="SF Pro Text" charset="0"/>
              </a:rPr>
              <a:t>Indonesia</a:t>
            </a:r>
            <a:endParaRPr lang="en-US" sz="1050" dirty="0">
              <a:solidFill>
                <a:prstClr val="black"/>
              </a:solidFill>
              <a:latin typeface="SF Pro Text" charset="0"/>
              <a:ea typeface="SF Pro Text" charset="0"/>
              <a:cs typeface="SF Pro Text" charset="0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1684761" y="3805084"/>
            <a:ext cx="792969" cy="11435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35644" y="1372085"/>
            <a:ext cx="3587427" cy="129266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prstClr val="black"/>
                </a:solidFill>
                <a:latin typeface="SF Pro Text" charset="0"/>
                <a:ea typeface="SF Pro Text" charset="0"/>
                <a:cs typeface="SF Pro Text" charset="0"/>
              </a:rPr>
              <a:t>Immigrants have no credit history</a:t>
            </a:r>
            <a:br>
              <a:rPr lang="en-US" b="1" dirty="0" smtClean="0">
                <a:solidFill>
                  <a:prstClr val="black"/>
                </a:solidFill>
                <a:latin typeface="SF Pro Text" charset="0"/>
                <a:ea typeface="SF Pro Text" charset="0"/>
                <a:cs typeface="SF Pro Text" charset="0"/>
              </a:rPr>
            </a:br>
            <a:r>
              <a:rPr lang="en-US" sz="1400" dirty="0" smtClean="0">
                <a:solidFill>
                  <a:prstClr val="black"/>
                </a:solidFill>
                <a:latin typeface="SF Pro Text" charset="0"/>
                <a:ea typeface="SF Pro Text" charset="0"/>
                <a:cs typeface="SF Pro Text" charset="0"/>
              </a:rPr>
              <a:t>Credit score and financial reputation in Indonesia doesn’t follow Ines to the US, despite being an executive in Indonesia</a:t>
            </a:r>
            <a:endParaRPr lang="en-US" sz="1400" b="1" dirty="0">
              <a:solidFill>
                <a:prstClr val="black"/>
              </a:solidFill>
              <a:latin typeface="SF Pro Text" charset="0"/>
              <a:ea typeface="SF Pro Text" charset="0"/>
              <a:cs typeface="SF Pro Text" charset="0"/>
            </a:endParaRPr>
          </a:p>
        </p:txBody>
      </p:sp>
      <p:cxnSp>
        <p:nvCxnSpPr>
          <p:cNvPr id="15" name="Straight Arrow Connector 14"/>
          <p:cNvCxnSpPr>
            <a:stCxn id="13" idx="2"/>
          </p:cNvCxnSpPr>
          <p:nvPr/>
        </p:nvCxnSpPr>
        <p:spPr>
          <a:xfrm>
            <a:off x="2129358" y="2664747"/>
            <a:ext cx="200887" cy="7404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81396" y="5006422"/>
            <a:ext cx="3670008" cy="186204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prstClr val="black"/>
                </a:solidFill>
                <a:latin typeface="SF Pro Text" charset="0"/>
                <a:ea typeface="SF Pro Text" charset="0"/>
                <a:cs typeface="SF Pro Text" charset="0"/>
              </a:rPr>
              <a:t>Current Solution: </a:t>
            </a:r>
            <a:endParaRPr lang="en-US" b="1" dirty="0">
              <a:solidFill>
                <a:prstClr val="black"/>
              </a:solidFill>
              <a:latin typeface="SF Pro Text" charset="0"/>
              <a:ea typeface="SF Pro Text" charset="0"/>
              <a:cs typeface="SF Pro Text" charset="0"/>
            </a:endParaRPr>
          </a:p>
          <a:p>
            <a:r>
              <a:rPr lang="en-US" sz="1400" dirty="0" smtClean="0">
                <a:solidFill>
                  <a:prstClr val="black"/>
                </a:solidFill>
                <a:latin typeface="SF Pro Text" charset="0"/>
                <a:ea typeface="SF Pro Text" charset="0"/>
                <a:cs typeface="SF Pro Text" charset="0"/>
              </a:rPr>
              <a:t>Cross-border lenders (</a:t>
            </a:r>
            <a:r>
              <a:rPr lang="en-US" sz="1400" dirty="0" err="1" smtClean="0">
                <a:solidFill>
                  <a:prstClr val="black"/>
                </a:solidFill>
                <a:latin typeface="SF Pro Text" charset="0"/>
                <a:ea typeface="SF Pro Text" charset="0"/>
                <a:cs typeface="SF Pro Text" charset="0"/>
              </a:rPr>
              <a:t>Mpower</a:t>
            </a:r>
            <a:r>
              <a:rPr lang="en-US" sz="1400" dirty="0" smtClean="0">
                <a:solidFill>
                  <a:prstClr val="black"/>
                </a:solidFill>
                <a:latin typeface="SF Pro Text" charset="0"/>
                <a:ea typeface="SF Pro Text" charset="0"/>
                <a:cs typeface="SF Pro Text" charset="0"/>
              </a:rPr>
              <a:t>, Prodigy)</a:t>
            </a:r>
            <a:br>
              <a:rPr lang="en-US" sz="1400" dirty="0" smtClean="0">
                <a:solidFill>
                  <a:prstClr val="black"/>
                </a:solidFill>
                <a:latin typeface="SF Pro Text" charset="0"/>
                <a:ea typeface="SF Pro Text" charset="0"/>
                <a:cs typeface="SF Pro Text" charset="0"/>
              </a:rPr>
            </a:br>
            <a:endParaRPr lang="en-US" sz="900" dirty="0" smtClean="0">
              <a:solidFill>
                <a:prstClr val="black"/>
              </a:solidFill>
              <a:latin typeface="SF Pro Text" charset="0"/>
              <a:ea typeface="SF Pro Text" charset="0"/>
              <a:cs typeface="SF Pro Text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1400" b="1" dirty="0" smtClean="0">
                <a:solidFill>
                  <a:prstClr val="black"/>
                </a:solidFill>
                <a:latin typeface="SF Pro Text" charset="0"/>
                <a:ea typeface="SF Pro Text" charset="0"/>
                <a:cs typeface="SF Pro Text" charset="0"/>
              </a:rPr>
              <a:t>11.99%</a:t>
            </a:r>
            <a:r>
              <a:rPr lang="en-US" sz="1400" dirty="0" smtClean="0">
                <a:solidFill>
                  <a:prstClr val="black"/>
                </a:solidFill>
                <a:latin typeface="SF Pro Text" charset="0"/>
                <a:ea typeface="SF Pro Text" charset="0"/>
                <a:cs typeface="SF Pro Text" charset="0"/>
              </a:rPr>
              <a:t> p.a. interest for $60,000, 10 year loan term </a:t>
            </a:r>
            <a:r>
              <a:rPr lang="en-US" sz="1400" b="1" dirty="0" smtClean="0">
                <a:solidFill>
                  <a:prstClr val="black"/>
                </a:solidFill>
                <a:latin typeface="SF Pro Text" charset="0"/>
                <a:ea typeface="SF Pro Text" charset="0"/>
                <a:cs typeface="SF Pro Text" charset="0"/>
              </a:rPr>
              <a:t>(total: </a:t>
            </a:r>
            <a:r>
              <a:rPr lang="en-US" b="1" dirty="0" smtClean="0">
                <a:solidFill>
                  <a:prstClr val="black"/>
                </a:solidFill>
                <a:latin typeface="SF Pro Text" charset="0"/>
                <a:ea typeface="SF Pro Text" charset="0"/>
                <a:cs typeface="SF Pro Text" charset="0"/>
              </a:rPr>
              <a:t>$103+k</a:t>
            </a:r>
            <a:r>
              <a:rPr lang="en-US" sz="1400" b="1" dirty="0" smtClean="0">
                <a:solidFill>
                  <a:prstClr val="black"/>
                </a:solidFill>
                <a:latin typeface="SF Pro Text" charset="0"/>
                <a:ea typeface="SF Pro Text" charset="0"/>
                <a:cs typeface="SF Pro Text" charset="0"/>
              </a:rPr>
              <a:t>)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400" b="1" dirty="0" smtClean="0">
                <a:solidFill>
                  <a:prstClr val="black"/>
                </a:solidFill>
                <a:latin typeface="SF Pro Text" charset="0"/>
                <a:ea typeface="SF Pro Text" charset="0"/>
                <a:cs typeface="SF Pro Text" charset="0"/>
              </a:rPr>
              <a:t>5% </a:t>
            </a:r>
            <a:r>
              <a:rPr lang="en-US" sz="1400" dirty="0" smtClean="0">
                <a:solidFill>
                  <a:prstClr val="black"/>
                </a:solidFill>
                <a:latin typeface="SF Pro Text" charset="0"/>
                <a:ea typeface="SF Pro Text" charset="0"/>
                <a:cs typeface="SF Pro Text" charset="0"/>
              </a:rPr>
              <a:t>origination fee (i.e. $3,000)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400" dirty="0" smtClean="0">
                <a:solidFill>
                  <a:prstClr val="black"/>
                </a:solidFill>
                <a:latin typeface="SF Pro Text" charset="0"/>
                <a:ea typeface="SF Pro Text" charset="0"/>
                <a:cs typeface="SF Pro Text" charset="0"/>
              </a:rPr>
              <a:t>Only funds </a:t>
            </a:r>
            <a:r>
              <a:rPr lang="en-US" sz="1400" b="1" dirty="0" smtClean="0">
                <a:solidFill>
                  <a:prstClr val="black"/>
                </a:solidFill>
                <a:latin typeface="SF Pro Text" charset="0"/>
                <a:ea typeface="SF Pro Text" charset="0"/>
                <a:cs typeface="SF Pro Text" charset="0"/>
              </a:rPr>
              <a:t>$25,000</a:t>
            </a:r>
            <a:r>
              <a:rPr lang="en-US" sz="1400" dirty="0" smtClean="0">
                <a:solidFill>
                  <a:prstClr val="black"/>
                </a:solidFill>
                <a:latin typeface="SF Pro Text" charset="0"/>
                <a:ea typeface="SF Pro Text" charset="0"/>
                <a:cs typeface="SF Pro Text" charset="0"/>
              </a:rPr>
              <a:t> out of </a:t>
            </a:r>
            <a:r>
              <a:rPr lang="en-US" sz="1400" b="1" dirty="0" smtClean="0">
                <a:solidFill>
                  <a:prstClr val="black"/>
                </a:solidFill>
                <a:latin typeface="SF Pro Text" charset="0"/>
                <a:ea typeface="SF Pro Text" charset="0"/>
                <a:cs typeface="SF Pro Text" charset="0"/>
              </a:rPr>
              <a:t>$60,000</a:t>
            </a:r>
          </a:p>
          <a:p>
            <a:pPr marL="285750" indent="-285750">
              <a:buFont typeface="Arial" charset="0"/>
              <a:buChar char="•"/>
            </a:pPr>
            <a:endParaRPr lang="en-US" sz="1400" dirty="0">
              <a:solidFill>
                <a:prstClr val="black"/>
              </a:solidFill>
              <a:latin typeface="SF Pro Text" charset="0"/>
              <a:ea typeface="SF Pro Text" charset="0"/>
              <a:cs typeface="SF Pro Text" charset="0"/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20843" y="5226914"/>
            <a:ext cx="2566411" cy="652780"/>
          </a:xfrm>
          <a:prstGeom prst="rect">
            <a:avLst/>
          </a:prstGeom>
        </p:spPr>
      </p:pic>
      <p:pic>
        <p:nvPicPr>
          <p:cNvPr id="7170" name="Picture 2" descr="mage result for prodigy financ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2866" y="5834524"/>
            <a:ext cx="1782364" cy="646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itle 1"/>
          <p:cNvSpPr txBox="1">
            <a:spLocks/>
          </p:cNvSpPr>
          <p:nvPr/>
        </p:nvSpPr>
        <p:spPr>
          <a:xfrm>
            <a:off x="381395" y="135139"/>
            <a:ext cx="309233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SF Pro Display" charset="0"/>
                <a:ea typeface="SF Pro Display" charset="0"/>
                <a:cs typeface="SF Pro Display" charset="0"/>
              </a:defRPr>
            </a:lvl1pPr>
          </a:lstStyle>
          <a:p>
            <a:r>
              <a:rPr lang="en-US" smtClean="0">
                <a:solidFill>
                  <a:prstClr val="black"/>
                </a:solidFill>
              </a:rPr>
              <a:t>Ines’ Story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503360" y="489574"/>
            <a:ext cx="34271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prstClr val="black"/>
                </a:solidFill>
                <a:latin typeface="SF Pro Text" charset="0"/>
                <a:ea typeface="SF Pro Text" charset="0"/>
                <a:cs typeface="SF Pro Text" charset="0"/>
              </a:rPr>
              <a:t>$60,000 due </a:t>
            </a:r>
            <a:r>
              <a:rPr lang="en-US" b="1" dirty="0" smtClean="0">
                <a:solidFill>
                  <a:prstClr val="black"/>
                </a:solidFill>
                <a:latin typeface="SF Pro Text" charset="0"/>
                <a:ea typeface="SF Pro Text" charset="0"/>
                <a:cs typeface="SF Pro Text" charset="0"/>
              </a:rPr>
              <a:t>Aug 23</a:t>
            </a:r>
            <a:r>
              <a:rPr lang="en-US" b="1" baseline="30000" dirty="0" smtClean="0">
                <a:solidFill>
                  <a:prstClr val="black"/>
                </a:solidFill>
                <a:latin typeface="SF Pro Text" charset="0"/>
                <a:ea typeface="SF Pro Text" charset="0"/>
                <a:cs typeface="SF Pro Text" charset="0"/>
              </a:rPr>
              <a:t>rd</a:t>
            </a:r>
            <a:r>
              <a:rPr lang="en-US" b="1" dirty="0" smtClean="0">
                <a:solidFill>
                  <a:prstClr val="black"/>
                </a:solidFill>
                <a:latin typeface="SF Pro Text" charset="0"/>
                <a:ea typeface="SF Pro Text" charset="0"/>
                <a:cs typeface="SF Pro Text" charset="0"/>
              </a:rPr>
              <a:t/>
            </a:r>
            <a:br>
              <a:rPr lang="en-US" b="1" dirty="0" smtClean="0">
                <a:solidFill>
                  <a:prstClr val="black"/>
                </a:solidFill>
                <a:latin typeface="SF Pro Text" charset="0"/>
                <a:ea typeface="SF Pro Text" charset="0"/>
                <a:cs typeface="SF Pro Text" charset="0"/>
              </a:rPr>
            </a:br>
            <a:r>
              <a:rPr lang="en-US" sz="1400" dirty="0" smtClean="0">
                <a:solidFill>
                  <a:prstClr val="black"/>
                </a:solidFill>
                <a:latin typeface="SF Pro Text" charset="0"/>
                <a:ea typeface="SF Pro Text" charset="0"/>
                <a:cs typeface="SF Pro Text" charset="0"/>
              </a:rPr>
              <a:t>Cornell </a:t>
            </a:r>
            <a:r>
              <a:rPr lang="en-US" sz="1400" dirty="0" smtClean="0">
                <a:solidFill>
                  <a:prstClr val="black"/>
                </a:solidFill>
                <a:latin typeface="SF Pro Text" charset="0"/>
                <a:ea typeface="SF Pro Text" charset="0"/>
                <a:cs typeface="SF Pro Text" charset="0"/>
              </a:rPr>
              <a:t>University, Masters in HR</a:t>
            </a:r>
            <a:endParaRPr lang="en-US" sz="1400" dirty="0">
              <a:solidFill>
                <a:prstClr val="black"/>
              </a:solidFill>
              <a:latin typeface="SF Pro Text" charset="0"/>
              <a:ea typeface="SF Pro Text" charset="0"/>
              <a:cs typeface="SF Pro Tex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443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What we’re building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Peer-to-peer “social credit” based lending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8494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3_Office Theme">
  <a:themeElements>
    <a:clrScheme name="Marquee">
      <a:dk1>
        <a:srgbClr val="000000"/>
      </a:dk1>
      <a:lt1>
        <a:sysClr val="window" lastClr="FFFFFF"/>
      </a:lt1>
      <a:dk2>
        <a:srgbClr val="5E5E5E"/>
      </a:dk2>
      <a:lt2>
        <a:srgbClr val="DDDDDD"/>
      </a:lt2>
      <a:accent1>
        <a:srgbClr val="418AB3"/>
      </a:accent1>
      <a:accent2>
        <a:srgbClr val="A6B727"/>
      </a:accent2>
      <a:accent3>
        <a:srgbClr val="F69200"/>
      </a:accent3>
      <a:accent4>
        <a:srgbClr val="838383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1300</TotalTime>
  <Words>241</Words>
  <Application>Microsoft Macintosh PowerPoint</Application>
  <PresentationFormat>Widescreen</PresentationFormat>
  <Paragraphs>66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Calibri</vt:lpstr>
      <vt:lpstr>Calibri Light</vt:lpstr>
      <vt:lpstr>SF Pro Display</vt:lpstr>
      <vt:lpstr>SF Pro Text</vt:lpstr>
      <vt:lpstr>Arial</vt:lpstr>
      <vt:lpstr>Office Theme</vt:lpstr>
      <vt:lpstr>1_Office Theme</vt:lpstr>
      <vt:lpstr>3_Office Theme</vt:lpstr>
      <vt:lpstr>PowerPoint Presentation</vt:lpstr>
      <vt:lpstr>How we started</vt:lpstr>
      <vt:lpstr>PowerPoint Presentation</vt:lpstr>
      <vt:lpstr>Ines’ story</vt:lpstr>
      <vt:lpstr>Ines’ Story</vt:lpstr>
      <vt:lpstr>Ines’ Story</vt:lpstr>
      <vt:lpstr>PowerPoint Presentation</vt:lpstr>
      <vt:lpstr>PowerPoint Presentation</vt:lpstr>
      <vt:lpstr>What we’re building</vt:lpstr>
      <vt:lpstr>PowerPoint Presentation</vt:lpstr>
      <vt:lpstr>PowerPoint Presentation</vt:lpstr>
      <vt:lpstr>PowerPoint Presentation</vt:lpstr>
      <vt:lpstr>PowerPoint Presentation</vt:lpstr>
      <vt:lpstr>Our progress so far</vt:lpstr>
      <vt:lpstr>Invest in Ines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Daniel Ong</dc:creator>
  <cp:lastModifiedBy>Daniel Ong</cp:lastModifiedBy>
  <cp:revision>17</cp:revision>
  <dcterms:created xsi:type="dcterms:W3CDTF">2019-06-21T17:40:12Z</dcterms:created>
  <dcterms:modified xsi:type="dcterms:W3CDTF">2019-08-06T14:34:03Z</dcterms:modified>
</cp:coreProperties>
</file>